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778000" y="6972280"/>
            <a:ext cx="20828000" cy="243191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778000" y="10119437"/>
            <a:ext cx="20828000" cy="204361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New Life Church Teesside_logo life groups-01.png" descr="New Life Church Teesside_logo life groups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6942" y="902033"/>
            <a:ext cx="4230117" cy="4238379"/>
          </a:xfrm>
          <a:prstGeom prst="rect">
            <a:avLst/>
          </a:prstGeom>
          <a:ln w="25400">
            <a:miter lim="400000"/>
          </a:ln>
          <a:effectLst>
            <a:reflection blurRad="0" stA="100000" stPos="0" endA="0" endPos="40000" dist="0" dir="5400000" fadeDir="5400000" sx="100000" sy="-100000" kx="0" ky="0" algn="bl" rotWithShape="0"/>
          </a:effectLst>
        </p:spPr>
      </p:pic>
      <p:sp>
        <p:nvSpPr>
          <p:cNvPr id="1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/>
          <p:nvPr>
            <p:ph type="body" sz="quarter" idx="13"/>
          </p:nvPr>
        </p:nvSpPr>
        <p:spPr>
          <a:xfrm>
            <a:off x="2387600" y="8953500"/>
            <a:ext cx="19621500" cy="787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Type a quote here.”"/>
          <p:cNvSpPr/>
          <p:nvPr>
            <p:ph type="body" sz="quarter" idx="14"/>
          </p:nvPr>
        </p:nvSpPr>
        <p:spPr>
          <a:xfrm>
            <a:off x="2387600" y="6007099"/>
            <a:ext cx="19621500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7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9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3D3D3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i="0"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ble Study Methods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Bible Study Methods</a:t>
            </a:r>
          </a:p>
        </p:txBody>
      </p:sp>
      <p:sp>
        <p:nvSpPr>
          <p:cNvPr id="121" name="Part 016 - Observing God’s Word - WHAT DOES IT SAY?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68655">
              <a:defRPr sz="6399"/>
            </a:lvl1pPr>
          </a:lstStyle>
          <a:p>
            <a:pPr/>
            <a:r>
              <a:t>Part 016 - Observing God’s Word - WHAT DOES IT SAY?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repare for Observation…"/>
          <p:cNvSpPr/>
          <p:nvPr>
            <p:ph type="title"/>
          </p:nvPr>
        </p:nvSpPr>
        <p:spPr>
          <a:xfrm>
            <a:off x="1689100" y="1282699"/>
            <a:ext cx="21005800" cy="5531517"/>
          </a:xfrm>
          <a:prstGeom prst="rect">
            <a:avLst/>
          </a:prstGeom>
        </p:spPr>
        <p:txBody>
          <a:bodyPr anchor="t"/>
          <a:lstStyle/>
          <a:p>
            <a:pPr marL="2106652" indent="-2106652" defTabSz="767715">
              <a:buSzPct val="100000"/>
              <a:buAutoNum type="alphaUcPeriod" startAt="1"/>
              <a:defRPr sz="10137"/>
            </a:pPr>
            <a:r>
              <a:t>Prepare for Observation </a:t>
            </a:r>
          </a:p>
          <a:p>
            <a:pPr marL="2106652" indent="-2106652" defTabSz="767715">
              <a:buSzPct val="100000"/>
              <a:defRPr sz="10137"/>
            </a:pPr>
            <a:r>
              <a:t>Take Enough Time </a:t>
            </a:r>
          </a:p>
          <a:p>
            <a:pPr marL="2106652" indent="-2106652" defTabSz="767715">
              <a:buSzPct val="100000"/>
              <a:defRPr sz="10137"/>
            </a:pPr>
            <a:r>
              <a:t>Look at the Context </a:t>
            </a:r>
          </a:p>
        </p:txBody>
      </p:sp>
      <p:sp>
        <p:nvSpPr>
          <p:cNvPr id="146" name="What do the preceding and following verses talk about?…"/>
          <p:cNvSpPr/>
          <p:nvPr/>
        </p:nvSpPr>
        <p:spPr>
          <a:xfrm>
            <a:off x="2044903" y="7089622"/>
            <a:ext cx="20294194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800100" indent="-800100" algn="l">
              <a:buSzPct val="100000"/>
              <a:buChar char="•"/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What do the preceding and following verses talk about? </a:t>
            </a:r>
          </a:p>
          <a:p>
            <a:pPr marL="800100" indent="-800100" algn="l">
              <a:buSzPct val="100000"/>
              <a:buChar char="•"/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What is the theme of the paragraph? </a:t>
            </a:r>
          </a:p>
          <a:p>
            <a:pPr marL="800100" indent="-800100" algn="l">
              <a:buSzPct val="100000"/>
              <a:buChar char="•"/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What is the theme of the chapter? </a:t>
            </a:r>
          </a:p>
          <a:p>
            <a:pPr marL="800100" indent="-800100" algn="l">
              <a:buSzPct val="100000"/>
              <a:buChar char="•"/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What is the purpose and theme of the book? </a:t>
            </a:r>
          </a:p>
          <a:p>
            <a:pPr marL="800100" indent="-800100" algn="l">
              <a:buSzPct val="100000"/>
              <a:buChar char="•"/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Is the passage in the Old or New Testament and what does this mean?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repare for Observation…"/>
          <p:cNvSpPr/>
          <p:nvPr>
            <p:ph type="title"/>
          </p:nvPr>
        </p:nvSpPr>
        <p:spPr>
          <a:xfrm>
            <a:off x="1689100" y="1282699"/>
            <a:ext cx="21005800" cy="6453889"/>
          </a:xfrm>
          <a:prstGeom prst="rect">
            <a:avLst/>
          </a:prstGeom>
        </p:spPr>
        <p:txBody>
          <a:bodyPr anchor="t"/>
          <a:lstStyle/>
          <a:p>
            <a:pPr marL="2106652" indent="-2106652" defTabSz="767715">
              <a:buSzPct val="100000"/>
              <a:buAutoNum type="alphaUcPeriod" startAt="1"/>
              <a:defRPr sz="10137"/>
            </a:pPr>
            <a:r>
              <a:t>Prepare for Observation </a:t>
            </a:r>
          </a:p>
          <a:p>
            <a:pPr marL="2106652" indent="-2106652" defTabSz="767715">
              <a:buSzPct val="100000"/>
              <a:defRPr sz="10137"/>
            </a:pPr>
            <a:r>
              <a:t>Take Enough Time </a:t>
            </a:r>
          </a:p>
          <a:p>
            <a:pPr marL="2106652" indent="-2106652" defTabSz="767715">
              <a:buSzPct val="100000"/>
              <a:defRPr sz="10137"/>
            </a:pPr>
            <a:r>
              <a:t>Look at the Context </a:t>
            </a:r>
          </a:p>
          <a:p>
            <a:pPr marL="2106652" indent="-2106652" defTabSz="767715">
              <a:buSzPct val="100000"/>
              <a:defRPr sz="10137"/>
            </a:pPr>
            <a:r>
              <a:t>Examine the Structure </a:t>
            </a:r>
          </a:p>
        </p:txBody>
      </p:sp>
      <p:sp>
        <p:nvSpPr>
          <p:cNvPr id="149" name="Key words…"/>
          <p:cNvSpPr/>
          <p:nvPr/>
        </p:nvSpPr>
        <p:spPr>
          <a:xfrm>
            <a:off x="8055542" y="7723109"/>
            <a:ext cx="7871623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Key words</a:t>
            </a:r>
          </a:p>
          <a:p>
            <a:pPr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Comparisons or contrasts</a:t>
            </a:r>
          </a:p>
          <a:p>
            <a:pPr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Progression of an idea</a:t>
            </a:r>
          </a:p>
          <a:p>
            <a:pPr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Verbs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Conjunctions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Illustrations</a:t>
            </a:r>
          </a:p>
          <a:p>
            <a:pPr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Kind of literature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INDS OF FIGURATIVE LANGUAG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marL="1495044" indent="-1495044" defTabSz="544830">
              <a:buSzPct val="100000"/>
              <a:buAutoNum type="arabicPeriod" startAt="1"/>
              <a:defRPr sz="7194"/>
            </a:lvl1pPr>
          </a:lstStyle>
          <a:p>
            <a:pPr/>
            <a:r>
              <a:t>KINDS OF FIGURATIVE LANGUAGE IN THE BIBLE </a:t>
            </a:r>
          </a:p>
        </p:txBody>
      </p:sp>
      <p:sp>
        <p:nvSpPr>
          <p:cNvPr id="152" name="Simile"/>
          <p:cNvSpPr/>
          <p:nvPr/>
        </p:nvSpPr>
        <p:spPr>
          <a:xfrm>
            <a:off x="8800271" y="3949700"/>
            <a:ext cx="5360633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Simile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INDS OF FIGURATIVE LANGUAG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marL="1495044" indent="-1495044" defTabSz="544830">
              <a:buSzPct val="100000"/>
              <a:buAutoNum type="arabicPeriod" startAt="1"/>
              <a:defRPr sz="7194"/>
            </a:lvl1pPr>
          </a:lstStyle>
          <a:p>
            <a:pPr/>
            <a:r>
              <a:t>KINDS OF FIGURATIVE LANGUAGE IN THE BIBLE </a:t>
            </a:r>
          </a:p>
        </p:txBody>
      </p:sp>
      <p:sp>
        <p:nvSpPr>
          <p:cNvPr id="155" name="Simile…"/>
          <p:cNvSpPr/>
          <p:nvPr/>
        </p:nvSpPr>
        <p:spPr>
          <a:xfrm>
            <a:off x="8800271" y="3949700"/>
            <a:ext cx="6191670" cy="266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Simile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Parable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KINDS OF FIGURATIVE LANGUAG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marL="1495044" indent="-1495044" defTabSz="544830">
              <a:buSzPct val="100000"/>
              <a:buAutoNum type="arabicPeriod" startAt="1"/>
              <a:defRPr sz="7194"/>
            </a:lvl1pPr>
          </a:lstStyle>
          <a:p>
            <a:pPr/>
            <a:r>
              <a:t>KINDS OF FIGURATIVE LANGUAGE IN THE BIBLE </a:t>
            </a:r>
          </a:p>
        </p:txBody>
      </p:sp>
      <p:sp>
        <p:nvSpPr>
          <p:cNvPr id="158" name="Simile…"/>
          <p:cNvSpPr/>
          <p:nvPr/>
        </p:nvSpPr>
        <p:spPr>
          <a:xfrm>
            <a:off x="8800271" y="3949700"/>
            <a:ext cx="7081381" cy="394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Simile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Parable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Metaphor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KINDS OF FIGURATIVE LANGUAG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marL="1495044" indent="-1495044" defTabSz="544830">
              <a:buSzPct val="100000"/>
              <a:buAutoNum type="arabicPeriod" startAt="1"/>
              <a:defRPr sz="7194"/>
            </a:lvl1pPr>
          </a:lstStyle>
          <a:p>
            <a:pPr/>
            <a:r>
              <a:t>KINDS OF FIGURATIVE LANGUAGE IN THE BIBLE </a:t>
            </a:r>
          </a:p>
        </p:txBody>
      </p:sp>
      <p:sp>
        <p:nvSpPr>
          <p:cNvPr id="161" name="Simile…"/>
          <p:cNvSpPr/>
          <p:nvPr/>
        </p:nvSpPr>
        <p:spPr>
          <a:xfrm>
            <a:off x="8800271" y="3949700"/>
            <a:ext cx="7377952" cy="523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Simile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Parable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Metaphor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Allegory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KINDS OF FIGURATIVE LANGUAG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marL="1495044" indent="-1495044" defTabSz="544830">
              <a:buSzPct val="100000"/>
              <a:buAutoNum type="arabicPeriod" startAt="1"/>
              <a:defRPr sz="7194"/>
            </a:lvl1pPr>
          </a:lstStyle>
          <a:p>
            <a:pPr/>
            <a:r>
              <a:t>KINDS OF FIGURATIVE LANGUAGE IN THE BIBLE </a:t>
            </a:r>
          </a:p>
        </p:txBody>
      </p:sp>
      <p:sp>
        <p:nvSpPr>
          <p:cNvPr id="164" name="Simile…"/>
          <p:cNvSpPr/>
          <p:nvPr/>
        </p:nvSpPr>
        <p:spPr>
          <a:xfrm>
            <a:off x="8800271" y="3949700"/>
            <a:ext cx="7495300" cy="651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Simile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Parable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Metaphor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Allegory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Hyperbole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KINDS OF FIGURATIVE LANGUAG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marL="1495044" indent="-1495044" defTabSz="544830">
              <a:buSzPct val="100000"/>
              <a:buAutoNum type="arabicPeriod" startAt="1"/>
              <a:defRPr sz="7194"/>
            </a:lvl1pPr>
          </a:lstStyle>
          <a:p>
            <a:pPr/>
            <a:r>
              <a:t>KINDS OF FIGURATIVE LANGUAGE IN THE BIBLE </a:t>
            </a:r>
          </a:p>
        </p:txBody>
      </p:sp>
      <p:sp>
        <p:nvSpPr>
          <p:cNvPr id="167" name="Simile…"/>
          <p:cNvSpPr/>
          <p:nvPr/>
        </p:nvSpPr>
        <p:spPr>
          <a:xfrm>
            <a:off x="8800271" y="3949700"/>
            <a:ext cx="7791870" cy="779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Simile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Parable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Metaphor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Allegory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Hyperbole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Sarcasm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ow can we know?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can we know?</a:t>
            </a:r>
          </a:p>
        </p:txBody>
      </p:sp>
      <p:sp>
        <p:nvSpPr>
          <p:cNvPr id="170" name="Does the passage state that it is figurative? (“Listen to another parable…” “The Kingdom of Heaven is like” Mt 21:33).…"/>
          <p:cNvSpPr/>
          <p:nvPr/>
        </p:nvSpPr>
        <p:spPr>
          <a:xfrm>
            <a:off x="2691475" y="4123749"/>
            <a:ext cx="17908925" cy="82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95300" indent="-495300" algn="l">
              <a:spcBef>
                <a:spcPts val="5900"/>
              </a:spcBef>
              <a:buSzPct val="100000"/>
              <a:buChar char="•"/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Does the passage state that it is figurative? (“Listen to another parable…” “The Kingdom of Heaven is like” Mt 21:33). </a:t>
            </a:r>
          </a:p>
          <a:p>
            <a:pPr marL="495300" indent="-495300" algn="l">
              <a:spcBef>
                <a:spcPts val="5900"/>
              </a:spcBef>
              <a:buSzPct val="100000"/>
              <a:buChar char="•"/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Does the passage become absurd or impossible if it is interpreted literally? (“I see a boiling pot, tilting away from the north... from the north disaster will be poured out on all who live in the land...” Jer 1:13-14). </a:t>
            </a:r>
          </a:p>
          <a:p>
            <a:pPr marL="540327" indent="-540327" algn="l">
              <a:spcBef>
                <a:spcPts val="5900"/>
              </a:spcBef>
              <a:buSzPct val="100000"/>
              <a:buChar char="•"/>
              <a:defRPr i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Does the passage describe God, who is Spirit, as if He had a physical body and other strictly human qualities? (“Then the Lord reached out His hand and touched my mouth..." Jer 1:9).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KINDS OF LITERATUR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1766870" indent="-1766870" defTabSz="643889">
              <a:buSzPct val="100000"/>
              <a:buAutoNum type="arabicPeriod" startAt="2"/>
              <a:defRPr sz="8502"/>
            </a:lvl1pPr>
          </a:lstStyle>
          <a:p>
            <a:pPr/>
            <a:r>
              <a:t>KINDS OF LITERATURE IN THE BIBLE</a:t>
            </a:r>
          </a:p>
        </p:txBody>
      </p:sp>
      <p:sp>
        <p:nvSpPr>
          <p:cNvPr id="173" name="History"/>
          <p:cNvSpPr/>
          <p:nvPr/>
        </p:nvSpPr>
        <p:spPr>
          <a:xfrm>
            <a:off x="8088039" y="4591049"/>
            <a:ext cx="5854561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History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rcRect l="1899" t="9774" r="2849" b="4089"/>
          <a:stretch>
            <a:fillRect/>
          </a:stretch>
        </p:blipFill>
        <p:spPr>
          <a:xfrm>
            <a:off x="2784673" y="1951836"/>
            <a:ext cx="18628917" cy="10050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KINDS OF LITERATUR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1766870" indent="-1766870" defTabSz="643889">
              <a:buSzPct val="100000"/>
              <a:buAutoNum type="arabicPeriod" startAt="2"/>
              <a:defRPr sz="8502"/>
            </a:lvl1pPr>
          </a:lstStyle>
          <a:p>
            <a:pPr/>
            <a:r>
              <a:t>KINDS OF LITERATURE IN THE BIBLE</a:t>
            </a:r>
          </a:p>
        </p:txBody>
      </p:sp>
      <p:sp>
        <p:nvSpPr>
          <p:cNvPr id="176" name="History…"/>
          <p:cNvSpPr/>
          <p:nvPr/>
        </p:nvSpPr>
        <p:spPr>
          <a:xfrm>
            <a:off x="8088039" y="4591050"/>
            <a:ext cx="7497433" cy="266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History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Instruction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KINDS OF LITERATUR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1766870" indent="-1766870" defTabSz="643889">
              <a:buSzPct val="100000"/>
              <a:buAutoNum type="arabicPeriod" startAt="2"/>
              <a:defRPr sz="8502"/>
            </a:lvl1pPr>
          </a:lstStyle>
          <a:p>
            <a:pPr/>
            <a:r>
              <a:t>KINDS OF LITERATURE IN THE BIBLE</a:t>
            </a:r>
          </a:p>
        </p:txBody>
      </p:sp>
      <p:sp>
        <p:nvSpPr>
          <p:cNvPr id="179" name="History…"/>
          <p:cNvSpPr/>
          <p:nvPr/>
        </p:nvSpPr>
        <p:spPr>
          <a:xfrm>
            <a:off x="8088039" y="4591050"/>
            <a:ext cx="7794004" cy="394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History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Instruction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Prophecy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KINDS OF LITERATUR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1766870" indent="-1766870" defTabSz="643889">
              <a:buSzPct val="100000"/>
              <a:buAutoNum type="arabicPeriod" startAt="2"/>
              <a:defRPr sz="8502"/>
            </a:lvl1pPr>
          </a:lstStyle>
          <a:p>
            <a:pPr/>
            <a:r>
              <a:t>KINDS OF LITERATURE IN THE BIBLE</a:t>
            </a:r>
          </a:p>
        </p:txBody>
      </p:sp>
      <p:sp>
        <p:nvSpPr>
          <p:cNvPr id="182" name="History…"/>
          <p:cNvSpPr/>
          <p:nvPr/>
        </p:nvSpPr>
        <p:spPr>
          <a:xfrm>
            <a:off x="8088039" y="4591050"/>
            <a:ext cx="7794004" cy="523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History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Instruction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Prophecy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Poetry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KINDS OF LITERATURE IN THE BIB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1766870" indent="-1766870" defTabSz="643889">
              <a:buSzPct val="100000"/>
              <a:buAutoNum type="arabicPeriod" startAt="2"/>
              <a:defRPr sz="8502"/>
            </a:lvl1pPr>
          </a:lstStyle>
          <a:p>
            <a:pPr/>
            <a:r>
              <a:t>KINDS OF LITERATURE IN THE BIBLE</a:t>
            </a:r>
          </a:p>
        </p:txBody>
      </p:sp>
      <p:sp>
        <p:nvSpPr>
          <p:cNvPr id="185" name="History…"/>
          <p:cNvSpPr/>
          <p:nvPr/>
        </p:nvSpPr>
        <p:spPr>
          <a:xfrm>
            <a:off x="8088039" y="4591050"/>
            <a:ext cx="8207922" cy="651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History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Instruction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Prophecy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Poetry </a:t>
            </a:r>
          </a:p>
          <a:p>
            <a:pPr marL="2105672" indent="-1745672" algn="l">
              <a:buSzPct val="100000"/>
              <a:buAutoNum type="alphaU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Apocalypse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Key observation question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10528"/>
            </a:lvl1pPr>
          </a:lstStyle>
          <a:p>
            <a:pPr/>
            <a:r>
              <a:t>Key observation questions</a:t>
            </a:r>
          </a:p>
        </p:txBody>
      </p:sp>
      <p:pic>
        <p:nvPicPr>
          <p:cNvPr id="188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rcRect l="1785" t="11191" r="1461" b="3810"/>
          <a:stretch>
            <a:fillRect/>
          </a:stretch>
        </p:blipFill>
        <p:spPr>
          <a:xfrm>
            <a:off x="4315907" y="3248357"/>
            <a:ext cx="15805151" cy="9475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SERVATION—WHAT DOES THE TEXT SAY?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1518735" indent="-1518735" defTabSz="718184">
              <a:buSzPct val="100000"/>
              <a:buAutoNum type="romanUcPeriod" startAt="1"/>
              <a:defRPr sz="7308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OBSERVATION—WHAT DOES THE TEXT SAY?</a:t>
            </a:r>
          </a:p>
        </p:txBody>
      </p:sp>
      <p:pic>
        <p:nvPicPr>
          <p:cNvPr id="126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rcRect l="2458" t="15024" r="2457" b="3449"/>
          <a:stretch>
            <a:fillRect/>
          </a:stretch>
        </p:blipFill>
        <p:spPr>
          <a:xfrm>
            <a:off x="3981449" y="3443485"/>
            <a:ext cx="16421101" cy="8773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repare for Observ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06652" indent="-2106652" defTabSz="767715">
              <a:buSzPct val="100000"/>
              <a:buAutoNum type="alphaUcPeriod" startAt="1"/>
              <a:defRPr sz="10137"/>
            </a:lvl1pPr>
          </a:lstStyle>
          <a:p>
            <a:pPr/>
            <a:r>
              <a:t>Prepare for Observation </a:t>
            </a:r>
          </a:p>
        </p:txBody>
      </p:sp>
      <p:sp>
        <p:nvSpPr>
          <p:cNvPr id="129" name="Belief"/>
          <p:cNvSpPr/>
          <p:nvPr/>
        </p:nvSpPr>
        <p:spPr>
          <a:xfrm>
            <a:off x="5765349" y="4370371"/>
            <a:ext cx="12353433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1745614" indent="-1745614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Belief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repare for Observ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06652" indent="-2106652" defTabSz="767715">
              <a:buSzPct val="100000"/>
              <a:buAutoNum type="alphaUcPeriod" startAt="1"/>
              <a:defRPr sz="10137"/>
            </a:lvl1pPr>
          </a:lstStyle>
          <a:p>
            <a:pPr/>
            <a:r>
              <a:t>Prepare for Observation </a:t>
            </a:r>
          </a:p>
        </p:txBody>
      </p:sp>
      <p:sp>
        <p:nvSpPr>
          <p:cNvPr id="132" name="Belief…"/>
          <p:cNvSpPr/>
          <p:nvPr/>
        </p:nvSpPr>
        <p:spPr>
          <a:xfrm>
            <a:off x="5765349" y="4370371"/>
            <a:ext cx="12353433" cy="266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745614" indent="-1745614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Belief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Prayer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epare for Observ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06652" indent="-2106652" defTabSz="767715">
              <a:buSzPct val="100000"/>
              <a:buAutoNum type="alphaUcPeriod" startAt="1"/>
              <a:defRPr sz="10137"/>
            </a:lvl1pPr>
          </a:lstStyle>
          <a:p>
            <a:pPr/>
            <a:r>
              <a:t>Prepare for Observation </a:t>
            </a:r>
          </a:p>
        </p:txBody>
      </p:sp>
      <p:sp>
        <p:nvSpPr>
          <p:cNvPr id="135" name="Belief…"/>
          <p:cNvSpPr/>
          <p:nvPr/>
        </p:nvSpPr>
        <p:spPr>
          <a:xfrm>
            <a:off x="5765349" y="4370371"/>
            <a:ext cx="12353433" cy="394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745614" indent="-1745614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Belief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Prayer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Readiness to Obey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repare for Observ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06652" indent="-2106652" defTabSz="767715">
              <a:buSzPct val="100000"/>
              <a:buAutoNum type="alphaUcPeriod" startAt="1"/>
              <a:defRPr sz="10137"/>
            </a:lvl1pPr>
          </a:lstStyle>
          <a:p>
            <a:pPr/>
            <a:r>
              <a:t>Prepare for Observation </a:t>
            </a:r>
          </a:p>
        </p:txBody>
      </p:sp>
      <p:sp>
        <p:nvSpPr>
          <p:cNvPr id="138" name="Belief…"/>
          <p:cNvSpPr/>
          <p:nvPr/>
        </p:nvSpPr>
        <p:spPr>
          <a:xfrm>
            <a:off x="5765349" y="4370371"/>
            <a:ext cx="12353433" cy="523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745614" indent="-1745614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Belief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Prayer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Readiness to Obey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Self-examination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repare for Observ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06652" indent="-2106652" defTabSz="767715">
              <a:buSzPct val="100000"/>
              <a:buAutoNum type="alphaUcPeriod" startAt="1"/>
              <a:defRPr sz="10137"/>
            </a:lvl1pPr>
          </a:lstStyle>
          <a:p>
            <a:pPr/>
            <a:r>
              <a:t>Prepare for Observation </a:t>
            </a:r>
          </a:p>
        </p:txBody>
      </p:sp>
      <p:sp>
        <p:nvSpPr>
          <p:cNvPr id="141" name="Belief…"/>
          <p:cNvSpPr/>
          <p:nvPr/>
        </p:nvSpPr>
        <p:spPr>
          <a:xfrm>
            <a:off x="5765349" y="4370371"/>
            <a:ext cx="12353433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745614" indent="-1745614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Belief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Prayer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Readiness to Obey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Self-examination </a:t>
            </a:r>
          </a:p>
          <a:p>
            <a:pPr marL="1745672" indent="-1745672" algn="l">
              <a:buSzPct val="100000"/>
              <a:buAutoNum type="arabicPeriod" startAt="1"/>
              <a:defRPr i="0" sz="8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Willingness to Learn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epare for Observation…"/>
          <p:cNvSpPr/>
          <p:nvPr>
            <p:ph type="title"/>
          </p:nvPr>
        </p:nvSpPr>
        <p:spPr>
          <a:xfrm>
            <a:off x="1689100" y="1282700"/>
            <a:ext cx="21005801" cy="3896987"/>
          </a:xfrm>
          <a:prstGeom prst="rect">
            <a:avLst/>
          </a:prstGeom>
        </p:spPr>
        <p:txBody>
          <a:bodyPr anchor="t"/>
          <a:lstStyle/>
          <a:p>
            <a:pPr marL="2106652" indent="-2106652" defTabSz="767715">
              <a:buSzPct val="100000"/>
              <a:buAutoNum type="alphaUcPeriod" startAt="1"/>
              <a:defRPr sz="10137"/>
            </a:pPr>
            <a:r>
              <a:t>Prepare for Observation </a:t>
            </a:r>
          </a:p>
          <a:p>
            <a:pPr marL="2106652" indent="-2106652" defTabSz="767715">
              <a:buSzPct val="100000"/>
              <a:defRPr sz="10137"/>
            </a:pPr>
            <a:r>
              <a:t>Take Enough Time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zoft Sans"/>
        <a:ea typeface="Azoft Sans"/>
        <a:cs typeface="Azoft Sans"/>
      </a:majorFont>
      <a:minorFont>
        <a:latin typeface="Azoft Sans"/>
        <a:ea typeface="Azoft Sans"/>
        <a:cs typeface="Azoft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zoft Sans"/>
        <a:ea typeface="Azoft Sans"/>
        <a:cs typeface="Azoft Sans"/>
      </a:majorFont>
      <a:minorFont>
        <a:latin typeface="Azoft Sans"/>
        <a:ea typeface="Azoft Sans"/>
        <a:cs typeface="Azoft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