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1" spc="0" strike="noStrike" sz="45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778000" y="6972280"/>
            <a:ext cx="20828000" cy="2431916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778000" y="10119437"/>
            <a:ext cx="20828000" cy="204361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New Life Church Teesside_logo life groups-01.png" descr="New Life Church Teesside_logo life groups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76942" y="902033"/>
            <a:ext cx="4230117" cy="4238379"/>
          </a:xfrm>
          <a:prstGeom prst="rect">
            <a:avLst/>
          </a:prstGeom>
          <a:ln w="25400">
            <a:miter lim="400000"/>
          </a:ln>
          <a:effectLst>
            <a:reflection blurRad="0" stA="100000" stPos="0" endA="0" endPos="40000" dist="0" dir="5400000" fadeDir="5400000" sx="100000" sy="-100000" kx="0" ky="0" algn="bl" rotWithShape="0"/>
          </a:effectLst>
        </p:spPr>
      </p:pic>
      <p:sp>
        <p:nvSpPr>
          <p:cNvPr id="1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–Johnny Appleseed"/>
          <p:cNvSpPr/>
          <p:nvPr>
            <p:ph type="body" sz="quarter" idx="13"/>
          </p:nvPr>
        </p:nvSpPr>
        <p:spPr>
          <a:xfrm>
            <a:off x="2387600" y="8953500"/>
            <a:ext cx="19621500" cy="787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“Type a quote here.”"/>
          <p:cNvSpPr/>
          <p:nvPr>
            <p:ph type="body" sz="quarter" idx="14"/>
          </p:nvPr>
        </p:nvSpPr>
        <p:spPr>
          <a:xfrm>
            <a:off x="2387600" y="6007099"/>
            <a:ext cx="19621500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7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Image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Title Text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Image"/>
          <p:cNvSpPr/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0" name="Title Text"/>
          <p:cNvSpPr/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1" name="Body Level One…"/>
          <p:cNvSpPr/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7900" u="sng">
                <a:latin typeface="Avenir Next"/>
                <a:ea typeface="Avenir Next"/>
                <a:cs typeface="Avenir Next"/>
                <a:sym typeface="Avenir Nex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09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Image"/>
          <p:cNvSpPr/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/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Body Level One…"/>
          <p:cNvSpPr/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mage"/>
          <p:cNvSpPr/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Image"/>
          <p:cNvSpPr/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3D3D3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i="0"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zoft Sans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Bible Study Methods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Bible Study Methods</a:t>
            </a:r>
          </a:p>
        </p:txBody>
      </p:sp>
      <p:sp>
        <p:nvSpPr>
          <p:cNvPr id="121" name="Part 015 - Introduction to the Inductive Bible Study Method - LETTING THE BIBLE TEACH US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77850">
              <a:defRPr sz="5530"/>
            </a:lvl1pPr>
          </a:lstStyle>
          <a:p>
            <a:pPr/>
            <a:r>
              <a:t>Part 015 - Introduction to the Inductive Bible Study Method - LETTING THE BIBLE TEACH 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NDUCTIV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INDUCTIVE </a:t>
            </a:r>
          </a:p>
        </p:txBody>
      </p:sp>
      <p:pic>
        <p:nvPicPr>
          <p:cNvPr id="14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rcRect l="0" t="7877" r="0" b="0"/>
          <a:stretch>
            <a:fillRect/>
          </a:stretch>
        </p:blipFill>
        <p:spPr>
          <a:xfrm>
            <a:off x="3809801" y="3576835"/>
            <a:ext cx="16764547" cy="8543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TEPS OF INDUCTIVE BIBLE STUDY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26440">
              <a:defRPr sz="9592"/>
            </a:lvl1pPr>
          </a:lstStyle>
          <a:p>
            <a:pPr/>
            <a:r>
              <a:t>STEPS OF INDUCTIVE BIBLE STUDY </a:t>
            </a:r>
          </a:p>
        </p:txBody>
      </p:sp>
      <p:sp>
        <p:nvSpPr>
          <p:cNvPr id="150" name="What does it say? [Observation]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163781" indent="-1163781">
              <a:spcBef>
                <a:spcPts val="0"/>
              </a:spcBef>
              <a:buSzPct val="120000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What does it say? [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Observation</a:t>
            </a:r>
            <a:r>
              <a:t>] </a:t>
            </a:r>
          </a:p>
          <a:p>
            <a:pPr marL="1163781" indent="-1163781">
              <a:spcBef>
                <a:spcPts val="0"/>
              </a:spcBef>
              <a:buSzPct val="120000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What does it mean? [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Interpretation</a:t>
            </a:r>
            <a:r>
              <a:t>] </a:t>
            </a:r>
          </a:p>
          <a:p>
            <a:pPr marL="1163781" indent="-1163781">
              <a:spcBef>
                <a:spcPts val="0"/>
              </a:spcBef>
              <a:buSzPct val="120000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What should I do? [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Application</a:t>
            </a:r>
            <a:r>
              <a:t>]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rcRect l="0" t="7710" r="0" b="0"/>
          <a:stretch>
            <a:fillRect/>
          </a:stretch>
        </p:blipFill>
        <p:spPr>
          <a:xfrm>
            <a:off x="2405550" y="1847298"/>
            <a:ext cx="19572900" cy="109349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UILDING A SOLID PYRAMID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BUILDING A SOLID PYRAMID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UILDING A SOLID PYRAMID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BUILDING A SOLID PYRAMID </a:t>
            </a:r>
          </a:p>
        </p:txBody>
      </p:sp>
      <p:pic>
        <p:nvPicPr>
          <p:cNvPr id="157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rcRect l="0" t="6103" r="0" b="0"/>
          <a:stretch>
            <a:fillRect/>
          </a:stretch>
        </p:blipFill>
        <p:spPr>
          <a:xfrm>
            <a:off x="3690274" y="3545980"/>
            <a:ext cx="17003452" cy="92034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QUESTIONS…"/>
          <p:cNvSpPr/>
          <p:nvPr/>
        </p:nvSpPr>
        <p:spPr>
          <a:xfrm>
            <a:off x="2563704" y="1752600"/>
            <a:ext cx="19256591" cy="1021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i="0" sz="7900" u="sng">
                <a:latin typeface="Avenir Next"/>
                <a:ea typeface="Avenir Next"/>
                <a:cs typeface="Avenir Next"/>
                <a:sym typeface="Avenir Next"/>
              </a:defRPr>
            </a:pPr>
            <a:r>
              <a:t>QUESTIONS</a:t>
            </a:r>
          </a:p>
          <a:p>
            <a:pPr>
              <a:defRPr i="0" sz="72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  <a:p>
            <a:pPr marL="1745672" indent="-1745672">
              <a:buSzPct val="100000"/>
              <a:buAutoNum type="arabicPeriod" startAt="1"/>
              <a:defRPr i="0" sz="7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What is the basic difference between deduction and induction? </a:t>
            </a:r>
          </a:p>
          <a:p>
            <a:pPr marL="1745672" indent="-1745672">
              <a:buSzPct val="100000"/>
              <a:buAutoNum type="arabicPeriod" startAt="1"/>
              <a:defRPr i="0" sz="7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Why is the inductive method a superior method of studying the Bible, compared to the deductive method? </a:t>
            </a:r>
          </a:p>
          <a:p>
            <a:pPr marL="1745672" indent="-1745672">
              <a:buSzPct val="100000"/>
              <a:buAutoNum type="arabicPeriod" startAt="1"/>
              <a:defRPr i="0" sz="7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What are the dangers of the “common” approach to Bible study and preaching?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2Ti 2:15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2Ti 2:15</a:t>
            </a:r>
          </a:p>
        </p:txBody>
      </p:sp>
      <p:sp>
        <p:nvSpPr>
          <p:cNvPr id="124" name="Do your best to present yourself to God as one approved, a worker who has no need to be ashamed, rightly handling the word of truth."/>
          <p:cNvSpPr/>
          <p:nvPr>
            <p:ph type="body" idx="14"/>
          </p:nvPr>
        </p:nvSpPr>
        <p:spPr>
          <a:xfrm>
            <a:off x="2387600" y="5143500"/>
            <a:ext cx="19621500" cy="2692401"/>
          </a:xfrm>
          <a:prstGeom prst="rect">
            <a:avLst/>
          </a:prstGeom>
        </p:spPr>
        <p:txBody>
          <a:bodyPr/>
          <a:lstStyle/>
          <a:p>
            <a:pPr/>
            <a:r>
              <a:t>Do your best to present yourself to God as one approved, a worker who has no need to be ashamed, rightly handling the word of truth.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HOW WE RECEIVED THE BIBL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 RECEIVED THE BIBLE </a:t>
            </a:r>
          </a:p>
        </p:txBody>
      </p:sp>
      <p:sp>
        <p:nvSpPr>
          <p:cNvPr id="127" name="Inspiration"/>
          <p:cNvSpPr/>
          <p:nvPr>
            <p:ph type="body" sz="half" idx="1"/>
          </p:nvPr>
        </p:nvSpPr>
        <p:spPr>
          <a:xfrm>
            <a:off x="6679153" y="4246647"/>
            <a:ext cx="16015747" cy="8199353"/>
          </a:xfrm>
          <a:prstGeom prst="rect">
            <a:avLst/>
          </a:prstGeom>
        </p:spPr>
        <p:txBody>
          <a:bodyPr anchor="t"/>
          <a:lstStyle>
            <a:lvl1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Inspiration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HOW WE RECEIVED THE BIBL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 RECEIVED THE BIBLE </a:t>
            </a:r>
          </a:p>
        </p:txBody>
      </p:sp>
      <p:sp>
        <p:nvSpPr>
          <p:cNvPr id="130" name="Inspiration…"/>
          <p:cNvSpPr/>
          <p:nvPr>
            <p:ph type="body" sz="half" idx="1"/>
          </p:nvPr>
        </p:nvSpPr>
        <p:spPr>
          <a:xfrm>
            <a:off x="6679153" y="4246647"/>
            <a:ext cx="16015747" cy="8199353"/>
          </a:xfrm>
          <a:prstGeom prst="rect">
            <a:avLst/>
          </a:prstGeom>
        </p:spPr>
        <p:txBody>
          <a:bodyPr anchor="t"/>
          <a:lstStyle/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Inspiration 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Preservation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HOW WE RECEIVED THE BIBL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 RECEIVED THE BIBLE </a:t>
            </a:r>
          </a:p>
        </p:txBody>
      </p:sp>
      <p:sp>
        <p:nvSpPr>
          <p:cNvPr id="133" name="Inspiration…"/>
          <p:cNvSpPr/>
          <p:nvPr>
            <p:ph type="body" sz="half" idx="1"/>
          </p:nvPr>
        </p:nvSpPr>
        <p:spPr>
          <a:xfrm>
            <a:off x="6679153" y="4246647"/>
            <a:ext cx="16015747" cy="8199353"/>
          </a:xfrm>
          <a:prstGeom prst="rect">
            <a:avLst/>
          </a:prstGeom>
        </p:spPr>
        <p:txBody>
          <a:bodyPr anchor="t"/>
          <a:lstStyle/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Inspiration 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Preservation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Canonisation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HOW WE RECEIVED THE BIBL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 RECEIVED THE BIBLE </a:t>
            </a:r>
          </a:p>
        </p:txBody>
      </p:sp>
      <p:sp>
        <p:nvSpPr>
          <p:cNvPr id="136" name="Inspiration…"/>
          <p:cNvSpPr/>
          <p:nvPr>
            <p:ph type="body" sz="half" idx="1"/>
          </p:nvPr>
        </p:nvSpPr>
        <p:spPr>
          <a:xfrm>
            <a:off x="6679153" y="4246647"/>
            <a:ext cx="16015747" cy="8199353"/>
          </a:xfrm>
          <a:prstGeom prst="rect">
            <a:avLst/>
          </a:prstGeom>
        </p:spPr>
        <p:txBody>
          <a:bodyPr anchor="t"/>
          <a:lstStyle/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Inspiration 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Preservation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Canonisation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Translation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HOW WE RECEIVED THE BIBL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WE RECEIVED THE BIBLE </a:t>
            </a:r>
          </a:p>
        </p:txBody>
      </p:sp>
      <p:sp>
        <p:nvSpPr>
          <p:cNvPr id="139" name="Inspiration…"/>
          <p:cNvSpPr/>
          <p:nvPr>
            <p:ph type="body" sz="half" idx="1"/>
          </p:nvPr>
        </p:nvSpPr>
        <p:spPr>
          <a:xfrm>
            <a:off x="6679153" y="4246647"/>
            <a:ext cx="16015747" cy="8199353"/>
          </a:xfrm>
          <a:prstGeom prst="rect">
            <a:avLst/>
          </a:prstGeom>
        </p:spPr>
        <p:txBody>
          <a:bodyPr anchor="t"/>
          <a:lstStyle/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Inspiration 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Preservation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Canonisation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Translation</a:t>
            </a:r>
          </a:p>
          <a:p>
            <a:pPr marL="1745672" indent="-1745672">
              <a:spcBef>
                <a:spcPts val="0"/>
              </a:spcBef>
              <a:buSzPct val="100000"/>
              <a:buAutoNum type="alphaUcPeriod" startAt="1"/>
              <a:defRPr b="0" i="0" sz="8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Illumination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NDUCTIVE VS. DEDUCTIV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INDUCTIVE VS. DEDUCTIVE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EDUCTIV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DEDUCTIVE </a:t>
            </a:r>
          </a:p>
        </p:txBody>
      </p:sp>
      <p:pic>
        <p:nvPicPr>
          <p:cNvPr id="144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rcRect l="0" t="7025" r="0" b="0"/>
          <a:stretch>
            <a:fillRect/>
          </a:stretch>
        </p:blipFill>
        <p:spPr>
          <a:xfrm>
            <a:off x="3008907" y="3309143"/>
            <a:ext cx="18366105" cy="90790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zoft Sans"/>
        <a:ea typeface="Azoft Sans"/>
        <a:cs typeface="Azoft Sans"/>
      </a:majorFont>
      <a:minorFont>
        <a:latin typeface="Azoft Sans"/>
        <a:ea typeface="Azoft Sans"/>
        <a:cs typeface="Azoft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4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zoft Sans"/>
        <a:ea typeface="Azoft Sans"/>
        <a:cs typeface="Azoft Sans"/>
      </a:majorFont>
      <a:minorFont>
        <a:latin typeface="Azoft Sans"/>
        <a:ea typeface="Azoft Sans"/>
        <a:cs typeface="Azoft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1" spc="0" strike="noStrike" sz="4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