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atin typeface="Helvetica"/>
                <a:ea typeface="Helvetica"/>
                <a:cs typeface="Helvetica"/>
                <a:sym typeface="Helvetica"/>
              </a:defRPr>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p>
            <a:pPr/>
            <a:r>
              <a:t>SPIRITUAL CHARACTER</a:t>
            </a:r>
          </a:p>
        </p:txBody>
      </p:sp>
      <p:sp>
        <p:nvSpPr>
          <p:cNvPr id="121" name="Shape 121"/>
          <p:cNvSpPr/>
          <p:nvPr>
            <p:ph type="subTitle" sz="quarter" idx="1"/>
          </p:nvPr>
        </p:nvSpPr>
        <p:spPr>
          <a:prstGeom prst="rect">
            <a:avLst/>
          </a:prstGeom>
        </p:spPr>
        <p:txBody>
          <a:bodyPr/>
          <a:lstStyle>
            <a:lvl1pPr defTabSz="775969">
              <a:defRPr sz="7426"/>
            </a:lvl1pPr>
          </a:lstStyle>
          <a:p>
            <a:pPr/>
            <a:r>
              <a:t>Part 012 - The Transforming Power of the Gospel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53" name="Shape 153"/>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54" name="Shape 154"/>
          <p:cNvSpPr/>
          <p:nvPr/>
        </p:nvSpPr>
        <p:spPr>
          <a:xfrm>
            <a:off x="4277289" y="5535122"/>
            <a:ext cx="6475334"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0763" indent="-1260763">
              <a:buSzPct val="100000"/>
              <a:buAutoNum type="arabicPeriod" startAt="1"/>
              <a:defRPr i="0" sz="5200">
                <a:latin typeface="Helvetica Light"/>
                <a:ea typeface="Helvetica Light"/>
                <a:cs typeface="Helvetica Light"/>
                <a:sym typeface="Helvetica Light"/>
              </a:defRPr>
            </a:lvl1pPr>
          </a:lstStyle>
          <a:p>
            <a:pPr/>
            <a:r>
              <a:t>How did we die? </a:t>
            </a:r>
          </a:p>
        </p:txBody>
      </p:sp>
      <p:sp>
        <p:nvSpPr>
          <p:cNvPr id="155" name="Shape 155"/>
          <p:cNvSpPr/>
          <p:nvPr/>
        </p:nvSpPr>
        <p:spPr>
          <a:xfrm>
            <a:off x="3223278" y="8307830"/>
            <a:ext cx="17937443"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0" sz="5700">
                <a:latin typeface="Helvetica Light"/>
                <a:ea typeface="Helvetica Light"/>
                <a:cs typeface="Helvetica Light"/>
                <a:sym typeface="Helvetica Light"/>
              </a:defRPr>
            </a:lvl1pPr>
          </a:lstStyle>
          <a:p>
            <a:pPr/>
            <a:r>
              <a:t>“For if we have been united with him in a death like his”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58" name="Shape 158"/>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59" name="Shape 159"/>
          <p:cNvSpPr/>
          <p:nvPr/>
        </p:nvSpPr>
        <p:spPr>
          <a:xfrm>
            <a:off x="4277289" y="5535122"/>
            <a:ext cx="6475334"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0763" indent="-1260763">
              <a:buSzPct val="100000"/>
              <a:buAutoNum type="arabicPeriod" startAt="1"/>
              <a:defRPr i="0" sz="5200">
                <a:latin typeface="Helvetica Light"/>
                <a:ea typeface="Helvetica Light"/>
                <a:cs typeface="Helvetica Light"/>
                <a:sym typeface="Helvetica Light"/>
              </a:defRPr>
            </a:lvl1pPr>
          </a:lstStyle>
          <a:p>
            <a:pPr/>
            <a:r>
              <a:t>How did we die? </a:t>
            </a:r>
          </a:p>
        </p:txBody>
      </p:sp>
      <p:sp>
        <p:nvSpPr>
          <p:cNvPr id="160" name="Shape 160"/>
          <p:cNvSpPr/>
          <p:nvPr/>
        </p:nvSpPr>
        <p:spPr>
          <a:xfrm>
            <a:off x="3223279" y="8307830"/>
            <a:ext cx="17937442"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0" sz="5700">
                <a:latin typeface="Helvetica Light"/>
                <a:ea typeface="Helvetica Light"/>
                <a:cs typeface="Helvetica Light"/>
                <a:sym typeface="Helvetica Light"/>
              </a:defRPr>
            </a:lvl1pPr>
          </a:lstStyle>
          <a:p>
            <a:pPr/>
            <a:r>
              <a:t>“For if we have been united with him in a death like his”</a:t>
            </a:r>
          </a:p>
        </p:txBody>
      </p:sp>
      <p:sp>
        <p:nvSpPr>
          <p:cNvPr id="161" name="Shape 161"/>
          <p:cNvSpPr/>
          <p:nvPr/>
        </p:nvSpPr>
        <p:spPr>
          <a:xfrm>
            <a:off x="738523" y="10525618"/>
            <a:ext cx="22547299" cy="220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700"/>
              </a:spcBef>
              <a:defRPr b="1" sz="4000"/>
            </a:pPr>
            <a:r>
              <a:t>Discussion:</a:t>
            </a:r>
          </a:p>
          <a:p>
            <a:pPr algn="l">
              <a:spcBef>
                <a:spcPts val="2200"/>
              </a:spcBef>
              <a:defRPr b="1" sz="4000"/>
            </a:pPr>
            <a:r>
              <a:t>Discuss how responding to an altar call and actually dying to the old self are different. What effect will this have on the life of someone who has responded?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64" name="Shape 164"/>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65" name="Shape 165"/>
          <p:cNvSpPr/>
          <p:nvPr/>
        </p:nvSpPr>
        <p:spPr>
          <a:xfrm>
            <a:off x="4277289" y="5535122"/>
            <a:ext cx="6475334"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0763" indent="-1260763">
              <a:buSzPct val="100000"/>
              <a:buAutoNum type="arabicPeriod" startAt="1"/>
              <a:defRPr i="0" sz="5200">
                <a:latin typeface="Helvetica Light"/>
                <a:ea typeface="Helvetica Light"/>
                <a:cs typeface="Helvetica Light"/>
                <a:sym typeface="Helvetica Light"/>
              </a:defRPr>
            </a:lvl1pPr>
          </a:lstStyle>
          <a:p>
            <a:pPr/>
            <a:r>
              <a:t>How did we die? </a:t>
            </a:r>
          </a:p>
        </p:txBody>
      </p:sp>
      <p:sp>
        <p:nvSpPr>
          <p:cNvPr id="166" name="Shape 166"/>
          <p:cNvSpPr/>
          <p:nvPr/>
        </p:nvSpPr>
        <p:spPr>
          <a:xfrm>
            <a:off x="4386940" y="6531309"/>
            <a:ext cx="16207168"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080654" indent="-1080654">
              <a:buSzPct val="100000"/>
              <a:buAutoNum type="arabicPeriod" startAt="2"/>
              <a:defRPr i="0" sz="5200">
                <a:latin typeface="Helvetica Light"/>
                <a:ea typeface="Helvetica Light"/>
                <a:cs typeface="Helvetica Light"/>
                <a:sym typeface="Helvetica Light"/>
              </a:defRPr>
            </a:lvl1pPr>
          </a:lstStyle>
          <a:p>
            <a:pPr/>
            <a:r>
              <a:t>What happened because of our death with Christ?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69" name="Shape 169"/>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70" name="Shape 170"/>
          <p:cNvSpPr/>
          <p:nvPr/>
        </p:nvSpPr>
        <p:spPr>
          <a:xfrm>
            <a:off x="2438598" y="5565094"/>
            <a:ext cx="1840984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The End Result: New Life with Christ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73" name="Shape 173"/>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74" name="Shape 174"/>
          <p:cNvSpPr/>
          <p:nvPr/>
        </p:nvSpPr>
        <p:spPr>
          <a:xfrm>
            <a:off x="2438598" y="5565094"/>
            <a:ext cx="1840984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The End Result: New Life with Christ </a:t>
            </a:r>
          </a:p>
        </p:txBody>
      </p:sp>
      <p:sp>
        <p:nvSpPr>
          <p:cNvPr id="175" name="Shape 175"/>
          <p:cNvSpPr/>
          <p:nvPr/>
        </p:nvSpPr>
        <p:spPr>
          <a:xfrm>
            <a:off x="1082556" y="8469327"/>
            <a:ext cx="22027427"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5200"/>
            </a:pPr>
            <a:r>
              <a:t>Question:</a:t>
            </a:r>
          </a:p>
          <a:p>
            <a:pPr algn="l">
              <a:defRPr b="1" sz="5200"/>
            </a:pPr>
            <a:r>
              <a:t>How do you allow your feelings instead of your faith in God’s Word to affect the way that you view your life in Christ?</a:t>
            </a:r>
          </a:p>
          <a:p>
            <a:pPr algn="l">
              <a:defRPr b="1" sz="5200"/>
            </a:pPr>
            <a:r>
              <a:t>If your feelings and experience give you a different view than the word of God… which do you trust?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78" name="Shape 178"/>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79" name="Shape 179"/>
          <p:cNvSpPr/>
          <p:nvPr/>
        </p:nvSpPr>
        <p:spPr>
          <a:xfrm>
            <a:off x="2438598" y="5565094"/>
            <a:ext cx="1840984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The End Result: New Life with Christ </a:t>
            </a:r>
          </a:p>
        </p:txBody>
      </p:sp>
      <p:sp>
        <p:nvSpPr>
          <p:cNvPr id="180" name="Shape 180"/>
          <p:cNvSpPr/>
          <p:nvPr/>
        </p:nvSpPr>
        <p:spPr>
          <a:xfrm>
            <a:off x="2399877" y="7188152"/>
            <a:ext cx="20850508"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Reckoning by Faith Our New Life in Christ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83" name="Shape 183"/>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84" name="Shape 184"/>
          <p:cNvSpPr/>
          <p:nvPr/>
        </p:nvSpPr>
        <p:spPr>
          <a:xfrm>
            <a:off x="2438598" y="5565094"/>
            <a:ext cx="1840984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The End Result: New Life with Christ </a:t>
            </a:r>
          </a:p>
        </p:txBody>
      </p:sp>
      <p:sp>
        <p:nvSpPr>
          <p:cNvPr id="185" name="Shape 185"/>
          <p:cNvSpPr/>
          <p:nvPr/>
        </p:nvSpPr>
        <p:spPr>
          <a:xfrm>
            <a:off x="2399877" y="7188152"/>
            <a:ext cx="20850508"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Reckoning by Faith Our New Life in Christ </a:t>
            </a:r>
          </a:p>
        </p:txBody>
      </p:sp>
      <p:sp>
        <p:nvSpPr>
          <p:cNvPr id="186" name="Shape 186"/>
          <p:cNvSpPr/>
          <p:nvPr/>
        </p:nvSpPr>
        <p:spPr>
          <a:xfrm>
            <a:off x="2987079" y="9364888"/>
            <a:ext cx="18409842" cy="269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(Ro 7:19)</a:t>
            </a:r>
          </a:p>
          <a:p>
            <a:pPr>
              <a:defRPr i="0" sz="5700">
                <a:latin typeface="Helvetica Light"/>
                <a:ea typeface="Helvetica Light"/>
                <a:cs typeface="Helvetica Light"/>
                <a:sym typeface="Helvetica Light"/>
              </a:defRPr>
            </a:pPr>
            <a:r>
              <a:t>"For what I do is not the good I want to do; no, the evil I do not want to do—this I keep on doing”.</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191" name="Shape 191"/>
          <p:cNvSpPr/>
          <p:nvPr/>
        </p:nvSpPr>
        <p:spPr>
          <a:xfrm>
            <a:off x="3372278" y="4042573"/>
            <a:ext cx="14447186"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194" name="Shape 194"/>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195" name="Shape 195"/>
          <p:cNvSpPr/>
          <p:nvPr/>
        </p:nvSpPr>
        <p:spPr>
          <a:xfrm>
            <a:off x="2776157" y="6807476"/>
            <a:ext cx="18831686" cy="355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(2 Co 5:17)</a:t>
            </a:r>
          </a:p>
          <a:p>
            <a:pPr>
              <a:defRPr i="0" sz="5700">
                <a:latin typeface="Helvetica Light"/>
                <a:ea typeface="Helvetica Light"/>
                <a:cs typeface="Helvetica Light"/>
                <a:sym typeface="Helvetica Light"/>
              </a:defRPr>
            </a:pPr>
            <a:r>
              <a:t>Therefore, if anyone is in Christ, he is a new creation. The old has passed away; behold, the new has come.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body" idx="13"/>
          </p:nvPr>
        </p:nvSpPr>
        <p:spPr>
          <a:xfrm>
            <a:off x="2387599" y="12232776"/>
            <a:ext cx="19621501" cy="787401"/>
          </a:xfrm>
          <a:prstGeom prst="rect">
            <a:avLst/>
          </a:prstGeom>
        </p:spPr>
        <p:txBody>
          <a:bodyPr/>
          <a:lstStyle/>
          <a:p>
            <a:pPr/>
            <a:r>
              <a:t>Rom 6:3-10</a:t>
            </a:r>
          </a:p>
        </p:txBody>
      </p:sp>
      <p:sp>
        <p:nvSpPr>
          <p:cNvPr id="124" name="Shape 124"/>
          <p:cNvSpPr/>
          <p:nvPr>
            <p:ph type="body" idx="14"/>
          </p:nvPr>
        </p:nvSpPr>
        <p:spPr>
          <a:xfrm>
            <a:off x="2387600" y="1650999"/>
            <a:ext cx="19621500" cy="9677401"/>
          </a:xfrm>
          <a:prstGeom prst="rect">
            <a:avLst/>
          </a:prstGeom>
        </p:spPr>
        <p:txBody>
          <a:bodyPr/>
          <a:lstStyle/>
          <a:p>
            <a:pPr>
              <a:defRPr sz="4800"/>
            </a:pPr>
            <a:r>
              <a:t>Do you not know that all of us who have been baptised into Christ Jesus were baptised into his death? We were buried therefore with him by baptism into death, in order that, just as Christ was raised from the dead by the glory of the Father, we too might walk in newness of life.</a:t>
            </a:r>
          </a:p>
          <a:p>
            <a:pPr>
              <a:defRPr sz="4800"/>
            </a:pPr>
            <a:r>
              <a:t>For if we have been united with him in a death like his, we shall certainly be united with him in a resurrection like his.</a:t>
            </a:r>
          </a:p>
          <a:p>
            <a:pPr>
              <a:defRPr sz="4800"/>
            </a:pPr>
            <a:r>
              <a:t>We know that our old self was crucified with him in order that the body of sin might be brought to nothing, so that we would no longer be enslaved to sin. For one who has died has been set free from sin. Now if we have died with Christ, we believe that we will also live with him. We know that Christ, being raised from the dead, will never die again; death no longer has dominion over him. For the death he died he died to sin, once for all, but the life he lives he lives to God.</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198" name="Shape 198"/>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199" name="Shape 199"/>
          <p:cNvSpPr/>
          <p:nvPr/>
        </p:nvSpPr>
        <p:spPr>
          <a:xfrm>
            <a:off x="2776157" y="6807475"/>
            <a:ext cx="18831686" cy="355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(2 Co 5:17)</a:t>
            </a:r>
          </a:p>
          <a:p>
            <a:pPr>
              <a:defRPr i="0" sz="5700">
                <a:latin typeface="Helvetica Light"/>
                <a:ea typeface="Helvetica Light"/>
                <a:cs typeface="Helvetica Light"/>
                <a:sym typeface="Helvetica Light"/>
              </a:defRPr>
            </a:pPr>
            <a:r>
              <a:t>Therefore, if anyone is in Christ, he is a new creation. The old has passed away; behold, the new has come.</a:t>
            </a:r>
          </a:p>
        </p:txBody>
      </p:sp>
      <p:sp>
        <p:nvSpPr>
          <p:cNvPr id="200" name="Shape 200"/>
          <p:cNvSpPr/>
          <p:nvPr/>
        </p:nvSpPr>
        <p:spPr>
          <a:xfrm>
            <a:off x="5148028" y="9930149"/>
            <a:ext cx="14087944" cy="246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5200"/>
            </a:pPr>
            <a:r>
              <a:t>QUESTION:</a:t>
            </a:r>
          </a:p>
          <a:p>
            <a:pPr algn="l">
              <a:defRPr b="1" sz="5200"/>
            </a:pPr>
            <a:r>
              <a:t>What has happened to your sinful nature according to Paul’s letter to the Romans?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03" name="Shape 203"/>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04" name="Shape 204"/>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05" name="Shape 205"/>
          <p:cNvSpPr/>
          <p:nvPr/>
        </p:nvSpPr>
        <p:spPr>
          <a:xfrm>
            <a:off x="1967146" y="6822946"/>
            <a:ext cx="20449708" cy="614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Romans 8:5-7</a:t>
            </a:r>
          </a:p>
          <a:p>
            <a:pPr>
              <a:defRPr i="0" sz="5700">
                <a:latin typeface="Helvetica Light"/>
                <a:ea typeface="Helvetica Light"/>
                <a:cs typeface="Helvetica Light"/>
                <a:sym typeface="Helvetica Light"/>
              </a:defRPr>
            </a:pPr>
            <a:r>
              <a:t> For those who live according to the flesh set their minds on the things of the flesh, but those who live according to the Spirit set their minds on the things of the Spirit. For to set the mind on the flesh is death, but to set the mind on the Spirit is life and peace. For the mind that is set on the flesh is hostile to God, for it does not submit to God's law; indeed, it cannot.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08" name="Shape 208"/>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09" name="Shape 209"/>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10" name="Shape 210"/>
          <p:cNvSpPr/>
          <p:nvPr/>
        </p:nvSpPr>
        <p:spPr>
          <a:xfrm>
            <a:off x="2650496" y="7349280"/>
            <a:ext cx="19083009" cy="528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(Ro 8:12,13)</a:t>
            </a:r>
          </a:p>
          <a:p>
            <a:pPr>
              <a:defRPr i="0" sz="5700">
                <a:latin typeface="Helvetica Light"/>
                <a:ea typeface="Helvetica Light"/>
                <a:cs typeface="Helvetica Light"/>
                <a:sym typeface="Helvetica Light"/>
              </a:defRPr>
            </a:pPr>
            <a:r>
              <a:t> So then, brothers, we are debtors, not to the flesh, to live according to the flesh. For if you live according to the flesh you will die, but if by the Spirit you put to death the deeds of the body, you will live.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13" name="Shape 213"/>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14" name="Shape 214"/>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15" name="Shape 215"/>
          <p:cNvSpPr/>
          <p:nvPr/>
        </p:nvSpPr>
        <p:spPr>
          <a:xfrm>
            <a:off x="7254403" y="8362140"/>
            <a:ext cx="9875194" cy="167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5200"/>
            </a:pPr>
            <a:r>
              <a:t>QUESTION:</a:t>
            </a:r>
          </a:p>
          <a:p>
            <a:pPr algn="l">
              <a:defRPr b="1" sz="5200"/>
            </a:pPr>
            <a:r>
              <a:t>How can you live by the Spirit?</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18" name="Shape 218"/>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19" name="Shape 219"/>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20" name="Shape 220"/>
          <p:cNvSpPr/>
          <p:nvPr/>
        </p:nvSpPr>
        <p:spPr>
          <a:xfrm>
            <a:off x="3444083" y="7112000"/>
            <a:ext cx="1749583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Identify Yourself as a Child of God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23" name="Shape 223"/>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24" name="Shape 224"/>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25" name="Shape 225"/>
          <p:cNvSpPr/>
          <p:nvPr/>
        </p:nvSpPr>
        <p:spPr>
          <a:xfrm>
            <a:off x="3444083" y="7112000"/>
            <a:ext cx="1749583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Identify Yourself as a Child of God </a:t>
            </a:r>
          </a:p>
        </p:txBody>
      </p:sp>
      <p:sp>
        <p:nvSpPr>
          <p:cNvPr id="226" name="Shape 226"/>
          <p:cNvSpPr/>
          <p:nvPr/>
        </p:nvSpPr>
        <p:spPr>
          <a:xfrm>
            <a:off x="3511870" y="8746743"/>
            <a:ext cx="998513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4"/>
              <a:defRPr i="0" sz="7900" u="sng">
                <a:latin typeface="Avenir Next"/>
                <a:ea typeface="Avenir Next"/>
                <a:cs typeface="Avenir Next"/>
                <a:sym typeface="Avenir Next"/>
              </a:defRPr>
            </a:lvl1pPr>
          </a:lstStyle>
          <a:p>
            <a:pPr/>
            <a:r>
              <a:t>Renew Your Mind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29" name="Shape 229"/>
          <p:cNvSpPr/>
          <p:nvPr/>
        </p:nvSpPr>
        <p:spPr>
          <a:xfrm>
            <a:off x="3372279" y="4042573"/>
            <a:ext cx="1444718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2895" indent="-1262895">
              <a:buSzPct val="100000"/>
              <a:buAutoNum type="alphaUcPeriod" startAt="1"/>
              <a:defRPr i="0" sz="7900" u="sng">
                <a:latin typeface="Avenir Next"/>
                <a:ea typeface="Avenir Next"/>
                <a:cs typeface="Avenir Next"/>
                <a:sym typeface="Avenir Next"/>
              </a:defRPr>
            </a:lvl1pPr>
          </a:lstStyle>
          <a:p>
            <a:pPr/>
            <a:r>
              <a:t>Understand the New Nature </a:t>
            </a:r>
          </a:p>
        </p:txBody>
      </p:sp>
      <p:sp>
        <p:nvSpPr>
          <p:cNvPr id="230" name="Shape 230"/>
          <p:cNvSpPr/>
          <p:nvPr/>
        </p:nvSpPr>
        <p:spPr>
          <a:xfrm>
            <a:off x="3432109" y="5477256"/>
            <a:ext cx="927981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Live in the Spirit </a:t>
            </a:r>
          </a:p>
        </p:txBody>
      </p:sp>
      <p:sp>
        <p:nvSpPr>
          <p:cNvPr id="231" name="Shape 231"/>
          <p:cNvSpPr/>
          <p:nvPr/>
        </p:nvSpPr>
        <p:spPr>
          <a:xfrm>
            <a:off x="3444083" y="7112000"/>
            <a:ext cx="17495835"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Identify Yourself as a Child of God </a:t>
            </a:r>
          </a:p>
        </p:txBody>
      </p:sp>
      <p:sp>
        <p:nvSpPr>
          <p:cNvPr id="232" name="Shape 232"/>
          <p:cNvSpPr/>
          <p:nvPr/>
        </p:nvSpPr>
        <p:spPr>
          <a:xfrm>
            <a:off x="3511870" y="8746743"/>
            <a:ext cx="998513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4"/>
              <a:defRPr i="0" sz="7900" u="sng">
                <a:latin typeface="Avenir Next"/>
                <a:ea typeface="Avenir Next"/>
                <a:cs typeface="Avenir Next"/>
                <a:sym typeface="Avenir Next"/>
              </a:defRPr>
            </a:lvl1pPr>
          </a:lstStyle>
          <a:p>
            <a:pPr/>
            <a:r>
              <a:t>Renew Your Mind </a:t>
            </a:r>
          </a:p>
        </p:txBody>
      </p:sp>
      <p:sp>
        <p:nvSpPr>
          <p:cNvPr id="233" name="Shape 233"/>
          <p:cNvSpPr/>
          <p:nvPr/>
        </p:nvSpPr>
        <p:spPr>
          <a:xfrm>
            <a:off x="3524057" y="10381487"/>
            <a:ext cx="86136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5"/>
              <a:defRPr i="0" sz="7900" u="sng">
                <a:latin typeface="Avenir Next"/>
                <a:ea typeface="Avenir Next"/>
                <a:cs typeface="Avenir Next"/>
                <a:sym typeface="Avenir Next"/>
              </a:defRPr>
            </a:lvl1pPr>
          </a:lstStyle>
          <a:p>
            <a:pPr/>
            <a:r>
              <a:t>Know the Truth</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title"/>
          </p:nvPr>
        </p:nvSpPr>
        <p:spPr>
          <a:prstGeom prst="rect">
            <a:avLst/>
          </a:prstGeom>
        </p:spPr>
        <p:txBody>
          <a:bodyPr/>
          <a:lstStyle>
            <a:lvl1pPr marL="2265218" indent="-2265218">
              <a:buSzPct val="100000"/>
              <a:buAutoNum type="romanUcPeriod" startAt="3"/>
              <a:defRPr sz="10900"/>
            </a:lvl1pPr>
          </a:lstStyle>
          <a:p>
            <a:pPr/>
            <a:r>
              <a:t>THE POWER NOT TO SIN</a:t>
            </a:r>
          </a:p>
        </p:txBody>
      </p:sp>
      <p:sp>
        <p:nvSpPr>
          <p:cNvPr id="236" name="Shape 236"/>
          <p:cNvSpPr/>
          <p:nvPr/>
        </p:nvSpPr>
        <p:spPr>
          <a:xfrm>
            <a:off x="2031657" y="5232400"/>
            <a:ext cx="20091054" cy="325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5200"/>
            </a:pPr>
            <a:r>
              <a:t>Question:</a:t>
            </a:r>
          </a:p>
          <a:p>
            <a:pPr algn="l">
              <a:defRPr b="1" sz="5200"/>
            </a:pPr>
            <a:r>
              <a:t>When fighting against sin, which brings more power into your life: trying harder or believing more?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ph type="ctrTitle"/>
          </p:nvPr>
        </p:nvSpPr>
        <p:spPr>
          <a:prstGeom prst="rect">
            <a:avLst/>
          </a:prstGeom>
        </p:spPr>
        <p:txBody>
          <a:bodyPr/>
          <a:lstStyle/>
          <a:p>
            <a:pPr/>
            <a:r>
              <a:t>SPIRITUAL CHARACTER</a:t>
            </a:r>
          </a:p>
        </p:txBody>
      </p:sp>
      <p:sp>
        <p:nvSpPr>
          <p:cNvPr id="239" name="Shape 239"/>
          <p:cNvSpPr/>
          <p:nvPr>
            <p:ph type="subTitle" sz="quarter" idx="1"/>
          </p:nvPr>
        </p:nvSpPr>
        <p:spPr>
          <a:prstGeom prst="rect">
            <a:avLst/>
          </a:prstGeom>
        </p:spPr>
        <p:txBody>
          <a:bodyPr/>
          <a:lstStyle>
            <a:lvl1pPr defTabSz="775969">
              <a:defRPr sz="7426"/>
            </a:lvl1pPr>
          </a:lstStyle>
          <a:p>
            <a:pPr/>
            <a:r>
              <a:t>Part 012 - The Transforming Power of the Gospel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marL="1225452" indent="-1225452" defTabSz="528319">
              <a:buSzPct val="100000"/>
              <a:buAutoNum type="romanUcPeriod" startAt="1"/>
              <a:defRPr sz="7168"/>
            </a:lvl1pPr>
          </a:lstStyle>
          <a:p>
            <a:pPr/>
            <a:r>
              <a:t>THE GRACE OF GOD AND THE PRACTICE OF SIN</a:t>
            </a:r>
          </a:p>
        </p:txBody>
      </p:sp>
      <p:sp>
        <p:nvSpPr>
          <p:cNvPr id="127" name="Shape 127"/>
          <p:cNvSpPr/>
          <p:nvPr/>
        </p:nvSpPr>
        <p:spPr>
          <a:xfrm>
            <a:off x="2738549" y="3984014"/>
            <a:ext cx="12858582"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Can We Go on Sinning?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lvl1pPr marL="1225452" indent="-1225452" defTabSz="528319">
              <a:buSzPct val="100000"/>
              <a:buAutoNum type="romanUcPeriod" startAt="1"/>
              <a:defRPr sz="7168"/>
            </a:lvl1pPr>
          </a:lstStyle>
          <a:p>
            <a:pPr/>
            <a:r>
              <a:t>THE GRACE OF GOD AND THE PRACTICE OF SIN</a:t>
            </a:r>
          </a:p>
        </p:txBody>
      </p:sp>
      <p:sp>
        <p:nvSpPr>
          <p:cNvPr id="130" name="Shape 130"/>
          <p:cNvSpPr/>
          <p:nvPr/>
        </p:nvSpPr>
        <p:spPr>
          <a:xfrm>
            <a:off x="2738549" y="3984014"/>
            <a:ext cx="12858583"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Can We Go on Sinning? </a:t>
            </a:r>
          </a:p>
        </p:txBody>
      </p:sp>
      <p:sp>
        <p:nvSpPr>
          <p:cNvPr id="131" name="Shape 131"/>
          <p:cNvSpPr/>
          <p:nvPr/>
        </p:nvSpPr>
        <p:spPr>
          <a:xfrm>
            <a:off x="3477367" y="6202729"/>
            <a:ext cx="17429265" cy="182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i="0" sz="5700">
                <a:latin typeface="Helvetica Light"/>
                <a:ea typeface="Helvetica Light"/>
                <a:cs typeface="Helvetica Light"/>
                <a:sym typeface="Helvetica Light"/>
              </a:defRPr>
            </a:pPr>
            <a:r>
              <a:t>(Gal 5:13).</a:t>
            </a:r>
          </a:p>
          <a:p>
            <a:pPr>
              <a:defRPr i="0" sz="5700">
                <a:latin typeface="Helvetica Light"/>
                <a:ea typeface="Helvetica Light"/>
                <a:cs typeface="Helvetica Light"/>
                <a:sym typeface="Helvetica Light"/>
              </a:defRPr>
            </a:pPr>
            <a:r>
              <a:t>“Do not use your freedom to indulge the sinful nature”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marL="1225452" indent="-1225452" defTabSz="528319">
              <a:buSzPct val="100000"/>
              <a:buAutoNum type="romanUcPeriod" startAt="1"/>
              <a:defRPr sz="7168"/>
            </a:lvl1pPr>
          </a:lstStyle>
          <a:p>
            <a:pPr/>
            <a:r>
              <a:t>THE GRACE OF GOD AND THE PRACTICE OF SIN</a:t>
            </a:r>
          </a:p>
        </p:txBody>
      </p:sp>
      <p:sp>
        <p:nvSpPr>
          <p:cNvPr id="134" name="Shape 134"/>
          <p:cNvSpPr/>
          <p:nvPr/>
        </p:nvSpPr>
        <p:spPr>
          <a:xfrm>
            <a:off x="2738549" y="3984014"/>
            <a:ext cx="12858583"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Can We Go on Sinning? </a:t>
            </a:r>
          </a:p>
        </p:txBody>
      </p:sp>
      <p:sp>
        <p:nvSpPr>
          <p:cNvPr id="135" name="Shape 135"/>
          <p:cNvSpPr/>
          <p:nvPr/>
        </p:nvSpPr>
        <p:spPr>
          <a:xfrm>
            <a:off x="3477367" y="6202729"/>
            <a:ext cx="17429265" cy="182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i="0" sz="5700">
                <a:latin typeface="Helvetica Light"/>
                <a:ea typeface="Helvetica Light"/>
                <a:cs typeface="Helvetica Light"/>
                <a:sym typeface="Helvetica Light"/>
              </a:defRPr>
            </a:pPr>
            <a:r>
              <a:t>(Gal 5:13).</a:t>
            </a:r>
          </a:p>
          <a:p>
            <a:pPr>
              <a:defRPr i="0" sz="5700">
                <a:latin typeface="Helvetica Light"/>
                <a:ea typeface="Helvetica Light"/>
                <a:cs typeface="Helvetica Light"/>
                <a:sym typeface="Helvetica Light"/>
              </a:defRPr>
            </a:pPr>
            <a:r>
              <a:t>“Do not use your freedom to indulge the sinful nature”</a:t>
            </a:r>
          </a:p>
        </p:txBody>
      </p:sp>
      <p:sp>
        <p:nvSpPr>
          <p:cNvPr id="136" name="Shape 136"/>
          <p:cNvSpPr/>
          <p:nvPr/>
        </p:nvSpPr>
        <p:spPr>
          <a:xfrm>
            <a:off x="2364822" y="9237654"/>
            <a:ext cx="19654355" cy="355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5700">
                <a:latin typeface="Helvetica Light"/>
                <a:ea typeface="Helvetica Light"/>
                <a:cs typeface="Helvetica Light"/>
                <a:sym typeface="Helvetica Light"/>
              </a:defRPr>
            </a:pPr>
            <a:r>
              <a:t>(Ro 6:1b, 2)</a:t>
            </a:r>
          </a:p>
          <a:p>
            <a:pPr>
              <a:defRPr i="0" sz="5700">
                <a:latin typeface="Helvetica Light"/>
                <a:ea typeface="Helvetica Light"/>
                <a:cs typeface="Helvetica Light"/>
                <a:sym typeface="Helvetica Light"/>
              </a:defRPr>
            </a:pPr>
            <a:r>
              <a:t>“Shall we go on sinning so that grace may increase? By no means! We died to sin; how can we live in it any longer?”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lvl1pPr marL="1225452" indent="-1225452" defTabSz="528319">
              <a:buSzPct val="100000"/>
              <a:buAutoNum type="romanUcPeriod" startAt="1"/>
              <a:defRPr sz="7168"/>
            </a:lvl1pPr>
          </a:lstStyle>
          <a:p>
            <a:pPr/>
            <a:r>
              <a:t>THE GRACE OF GOD AND THE PRACTICE OF SIN</a:t>
            </a:r>
          </a:p>
        </p:txBody>
      </p:sp>
      <p:sp>
        <p:nvSpPr>
          <p:cNvPr id="139" name="Shape 139"/>
          <p:cNvSpPr/>
          <p:nvPr/>
        </p:nvSpPr>
        <p:spPr>
          <a:xfrm>
            <a:off x="2738549" y="3984014"/>
            <a:ext cx="12858583"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Can We Go on Sinning? </a:t>
            </a:r>
          </a:p>
        </p:txBody>
      </p:sp>
      <p:sp>
        <p:nvSpPr>
          <p:cNvPr id="140" name="Shape 140"/>
          <p:cNvSpPr/>
          <p:nvPr/>
        </p:nvSpPr>
        <p:spPr>
          <a:xfrm>
            <a:off x="2784165" y="6121400"/>
            <a:ext cx="10939270"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The Biblical Answer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45" name="Shape 145"/>
          <p:cNvSpPr/>
          <p:nvPr/>
        </p:nvSpPr>
        <p:spPr>
          <a:xfrm>
            <a:off x="2387600" y="12232776"/>
            <a:ext cx="19621500" cy="78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r>
              <a:t>Rom 6:3-10</a:t>
            </a:r>
          </a:p>
        </p:txBody>
      </p:sp>
      <p:sp>
        <p:nvSpPr>
          <p:cNvPr id="146" name="Shape 146"/>
          <p:cNvSpPr/>
          <p:nvPr/>
        </p:nvSpPr>
        <p:spPr>
          <a:xfrm>
            <a:off x="2387600" y="3700594"/>
            <a:ext cx="19621501" cy="756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0" sz="4100">
                <a:latin typeface="Helvetica Light"/>
                <a:ea typeface="Helvetica Light"/>
                <a:cs typeface="Helvetica Light"/>
                <a:sym typeface="Helvetica Light"/>
              </a:defRPr>
            </a:pPr>
            <a:r>
              <a:t>Do you not know that all of us who have been baptised into Christ Jesus were baptised into his death? We were buried therefore with him by baptism into death, in order that, just as Christ was raised from the dead by the glory of the Father, we too might walk in newness of life.</a:t>
            </a:r>
          </a:p>
          <a:p>
            <a:pPr>
              <a:defRPr i="0" sz="4100">
                <a:latin typeface="Helvetica Light"/>
                <a:ea typeface="Helvetica Light"/>
                <a:cs typeface="Helvetica Light"/>
                <a:sym typeface="Helvetica Light"/>
              </a:defRPr>
            </a:pPr>
            <a:r>
              <a:t>For if we have been united with him in a death like his, we shall certainly be united with him in a resurrection like his.</a:t>
            </a:r>
          </a:p>
          <a:p>
            <a:pPr>
              <a:defRPr i="0" sz="4100">
                <a:latin typeface="Helvetica Light"/>
                <a:ea typeface="Helvetica Light"/>
                <a:cs typeface="Helvetica Light"/>
                <a:sym typeface="Helvetica Light"/>
              </a:defRPr>
            </a:pPr>
            <a:r>
              <a:t>We know that our old self was crucified with him in order that the body of sin might be brought to nothing, so that we would no longer be enslaved to sin. For one who has died has been set free from sin. Now if we have died with Christ, we believe that we will also live with him. We know that Christ, being raised from the dead, will never die again; death no longer has dominion over him. For the death he died he died to sin, once for all, but the life he lives he lives to God.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title"/>
          </p:nvPr>
        </p:nvSpPr>
        <p:spPr>
          <a:prstGeom prst="rect">
            <a:avLst/>
          </a:prstGeom>
        </p:spPr>
        <p:txBody>
          <a:bodyPr/>
          <a:lstStyle>
            <a:lvl1pPr marL="1495044" indent="-1495044" defTabSz="544830">
              <a:buSzPct val="100000"/>
              <a:buAutoNum type="romanUcPeriod" startAt="2"/>
              <a:defRPr sz="7194"/>
            </a:lvl1pPr>
          </a:lstStyle>
          <a:p>
            <a:pPr/>
            <a:r>
              <a:t>BAPTISED INTO HIS DEATH—RAISED IN HIS RESURRECTION</a:t>
            </a:r>
          </a:p>
        </p:txBody>
      </p:sp>
      <p:sp>
        <p:nvSpPr>
          <p:cNvPr id="149" name="Shape 149"/>
          <p:cNvSpPr/>
          <p:nvPr/>
        </p:nvSpPr>
        <p:spPr>
          <a:xfrm>
            <a:off x="2363206" y="3954735"/>
            <a:ext cx="11897421"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Our Death with Christ </a:t>
            </a:r>
          </a:p>
        </p:txBody>
      </p:sp>
      <p:sp>
        <p:nvSpPr>
          <p:cNvPr id="150" name="Shape 150"/>
          <p:cNvSpPr/>
          <p:nvPr/>
        </p:nvSpPr>
        <p:spPr>
          <a:xfrm>
            <a:off x="4277289" y="5535122"/>
            <a:ext cx="6475334"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260763" indent="-1260763">
              <a:buSzPct val="100000"/>
              <a:buAutoNum type="arabicPeriod" startAt="1"/>
              <a:defRPr i="0" sz="5200">
                <a:latin typeface="Helvetica Light"/>
                <a:ea typeface="Helvetica Light"/>
                <a:cs typeface="Helvetica Light"/>
                <a:sym typeface="Helvetica Light"/>
              </a:defRPr>
            </a:lvl1pPr>
          </a:lstStyle>
          <a:p>
            <a:pPr/>
            <a:r>
              <a:t>How did we die? </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