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p:nvPr>
            <p:ph type="sldImg"/>
          </p:nvPr>
        </p:nvSpPr>
        <p:spPr>
          <a:xfrm>
            <a:off x="1143000" y="685800"/>
            <a:ext cx="4572000" cy="3429000"/>
          </a:xfrm>
          <a:prstGeom prst="rect">
            <a:avLst/>
          </a:prstGeom>
        </p:spPr>
        <p:txBody>
          <a:bodyPr/>
          <a:lstStyle/>
          <a:p>
            <a:pPr/>
          </a:p>
        </p:txBody>
      </p:sp>
      <p:sp>
        <p:nvSpPr>
          <p:cNvPr id="118" name="Shape 1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778000" y="6972280"/>
            <a:ext cx="20828000" cy="2431916"/>
          </a:xfrm>
          <a:prstGeom prst="rect">
            <a:avLst/>
          </a:prstGeom>
        </p:spPr>
        <p:txBody>
          <a:bodyPr anchor="b"/>
          <a:lstStyle/>
          <a:p>
            <a:pPr/>
            <a:r>
              <a:t>Title Text</a:t>
            </a:r>
          </a:p>
        </p:txBody>
      </p:sp>
      <p:sp>
        <p:nvSpPr>
          <p:cNvPr id="12" name="Shape 12"/>
          <p:cNvSpPr/>
          <p:nvPr>
            <p:ph type="body" sz="quarter" idx="1"/>
          </p:nvPr>
        </p:nvSpPr>
        <p:spPr>
          <a:xfrm>
            <a:off x="1778000" y="10119437"/>
            <a:ext cx="20828000" cy="2043618"/>
          </a:xfrm>
          <a:prstGeom prst="rect">
            <a:avLst/>
          </a:prstGeom>
        </p:spPr>
        <p:txBody>
          <a:bodyPr anchor="t"/>
          <a:lstStyle>
            <a:lvl1pPr marL="0" indent="0" algn="ctr">
              <a:spcBef>
                <a:spcPts val="0"/>
              </a:spcBef>
              <a:buSzTx/>
              <a:buNone/>
              <a:defRPr sz="7900" u="sng">
                <a:latin typeface="Avenir Next"/>
                <a:ea typeface="Avenir Next"/>
                <a:cs typeface="Avenir Next"/>
                <a:sym typeface="Avenir Next"/>
              </a:defRPr>
            </a:lvl1pPr>
            <a:lvl2pPr marL="0" indent="228600" algn="ctr">
              <a:spcBef>
                <a:spcPts val="0"/>
              </a:spcBef>
              <a:buSzTx/>
              <a:buNone/>
              <a:defRPr sz="7900" u="sng">
                <a:latin typeface="Avenir Next"/>
                <a:ea typeface="Avenir Next"/>
                <a:cs typeface="Avenir Next"/>
                <a:sym typeface="Avenir Next"/>
              </a:defRPr>
            </a:lvl2pPr>
            <a:lvl3pPr marL="0" indent="457200" algn="ctr">
              <a:spcBef>
                <a:spcPts val="0"/>
              </a:spcBef>
              <a:buSzTx/>
              <a:buNone/>
              <a:defRPr sz="7900" u="sng">
                <a:latin typeface="Avenir Next"/>
                <a:ea typeface="Avenir Next"/>
                <a:cs typeface="Avenir Next"/>
                <a:sym typeface="Avenir Next"/>
              </a:defRPr>
            </a:lvl3pPr>
            <a:lvl4pPr marL="0" indent="685800" algn="ctr">
              <a:spcBef>
                <a:spcPts val="0"/>
              </a:spcBef>
              <a:buSzTx/>
              <a:buNone/>
              <a:defRPr sz="7900" u="sng">
                <a:latin typeface="Avenir Next"/>
                <a:ea typeface="Avenir Next"/>
                <a:cs typeface="Avenir Next"/>
                <a:sym typeface="Avenir Next"/>
              </a:defRPr>
            </a:lvl4pPr>
            <a:lvl5pPr marL="0" indent="914400" algn="ctr">
              <a:spcBef>
                <a:spcPts val="0"/>
              </a:spcBef>
              <a:buSzTx/>
              <a:buNone/>
              <a:defRPr sz="7900" u="sng">
                <a:latin typeface="Avenir Next"/>
                <a:ea typeface="Avenir Next"/>
                <a:cs typeface="Avenir Next"/>
                <a:sym typeface="Avenir Next"/>
              </a:defRPr>
            </a:lvl5pPr>
          </a:lstStyle>
          <a:p>
            <a:pPr/>
            <a:r>
              <a:t>Body Level One</a:t>
            </a:r>
          </a:p>
          <a:p>
            <a:pPr lvl="1"/>
            <a:r>
              <a:t>Body Level Two</a:t>
            </a:r>
          </a:p>
          <a:p>
            <a:pPr lvl="2"/>
            <a:r>
              <a:t>Body Level Three</a:t>
            </a:r>
          </a:p>
          <a:p>
            <a:pPr lvl="3"/>
            <a:r>
              <a:t>Body Level Four</a:t>
            </a:r>
          </a:p>
          <a:p>
            <a:pPr lvl="4"/>
            <a:r>
              <a:t>Body Level Five</a:t>
            </a:r>
          </a:p>
        </p:txBody>
      </p:sp>
      <p:pic>
        <p:nvPicPr>
          <p:cNvPr id="13" name="New Life Church Teesside_logo life groups-01.png"/>
          <p:cNvPicPr>
            <a:picLocks noChangeAspect="1"/>
          </p:cNvPicPr>
          <p:nvPr/>
        </p:nvPicPr>
        <p:blipFill>
          <a:blip r:embed="rId2">
            <a:extLst/>
          </a:blip>
          <a:stretch>
            <a:fillRect/>
          </a:stretch>
        </p:blipFill>
        <p:spPr>
          <a:xfrm>
            <a:off x="10076942" y="902033"/>
            <a:ext cx="4230117" cy="4238379"/>
          </a:xfrm>
          <a:prstGeom prst="rect">
            <a:avLst/>
          </a:prstGeom>
          <a:ln w="25400">
            <a:miter lim="400000"/>
          </a:ln>
          <a:effectLst>
            <a:reflection blurRad="0" stA="100000" stPos="0" endA="0" endPos="40000" dist="0" dir="5400000" fadeDir="5400000" sx="100000" sy="-100000" kx="0" ky="0" algn="bl" rotWithShape="0"/>
          </a:effectLst>
        </p:spPr>
      </p:pic>
      <p:sp>
        <p:nvSpPr>
          <p:cNvPr id="14" name="Shape 1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4" name="Shape 94"/>
          <p:cNvSpPr/>
          <p:nvPr>
            <p:ph type="body" sz="quarter" idx="13"/>
          </p:nvPr>
        </p:nvSpPr>
        <p:spPr>
          <a:xfrm>
            <a:off x="2387600" y="8953500"/>
            <a:ext cx="19621500" cy="787400"/>
          </a:xfrm>
          <a:prstGeom prst="rect">
            <a:avLst/>
          </a:prstGeom>
        </p:spPr>
        <p:txBody>
          <a:bodyPr anchor="t">
            <a:spAutoFit/>
          </a:bodyPr>
          <a:lstStyle>
            <a:lvl1pPr marL="0" indent="0" algn="ctr">
              <a:spcBef>
                <a:spcPts val="0"/>
              </a:spcBef>
              <a:buSzTx/>
              <a:buNone/>
              <a:defRPr i="1" sz="4500">
                <a:latin typeface="Helvetica"/>
                <a:ea typeface="Helvetica"/>
                <a:cs typeface="Helvetica"/>
                <a:sym typeface="Helvetica"/>
              </a:defRPr>
            </a:lvl1pPr>
          </a:lstStyle>
          <a:p>
            <a:pPr/>
            <a:r>
              <a:t>–Johnny Appleseed</a:t>
            </a:r>
          </a:p>
        </p:txBody>
      </p:sp>
      <p:sp>
        <p:nvSpPr>
          <p:cNvPr id="95" name="Shape 95"/>
          <p:cNvSpPr/>
          <p:nvPr>
            <p:ph type="body" sz="quarter" idx="14"/>
          </p:nvPr>
        </p:nvSpPr>
        <p:spPr>
          <a:xfrm>
            <a:off x="2387600" y="6007099"/>
            <a:ext cx="19621500" cy="965201"/>
          </a:xfrm>
          <a:prstGeom prst="rect">
            <a:avLst/>
          </a:prstGeom>
        </p:spPr>
        <p:txBody>
          <a:bodyPr>
            <a:spAutoFit/>
          </a:bodyPr>
          <a:lstStyle>
            <a:lvl1pPr marL="0" indent="0" algn="ctr">
              <a:spcBef>
                <a:spcPts val="0"/>
              </a:spcBef>
              <a:buSzTx/>
              <a:buNone/>
              <a:defRPr sz="5700"/>
            </a:lvl1pPr>
          </a:lstStyle>
          <a:p>
            <a:pPr/>
            <a:r>
              <a:t>“Type a quote here.” </a:t>
            </a:r>
          </a:p>
        </p:txBody>
      </p:sp>
      <p:sp>
        <p:nvSpPr>
          <p:cNvPr id="96" name="Shape 9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3" name="Shape 103"/>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1" name="Shape 1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1" name="Shape 21"/>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2" name="Shape 22"/>
          <p:cNvSpPr/>
          <p:nvPr>
            <p:ph type="title"/>
          </p:nvPr>
        </p:nvSpPr>
        <p:spPr>
          <a:xfrm>
            <a:off x="635000" y="9448800"/>
            <a:ext cx="23114000" cy="2006600"/>
          </a:xfrm>
          <a:prstGeom prst="rect">
            <a:avLst/>
          </a:prstGeom>
        </p:spPr>
        <p:txBody>
          <a:bodyPr anchor="b"/>
          <a:lstStyle/>
          <a:p>
            <a:pPr/>
            <a:r>
              <a:t>Title Text</a:t>
            </a:r>
          </a:p>
        </p:txBody>
      </p:sp>
      <p:sp>
        <p:nvSpPr>
          <p:cNvPr id="23" name="Shape 23"/>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7900" u="sng">
                <a:latin typeface="Avenir Next"/>
                <a:ea typeface="Avenir Next"/>
                <a:cs typeface="Avenir Next"/>
                <a:sym typeface="Avenir Next"/>
              </a:defRPr>
            </a:lvl1pPr>
            <a:lvl2pPr marL="0" indent="228600" algn="ctr">
              <a:spcBef>
                <a:spcPts val="0"/>
              </a:spcBef>
              <a:buSzTx/>
              <a:buNone/>
              <a:defRPr sz="7900" u="sng">
                <a:latin typeface="Avenir Next"/>
                <a:ea typeface="Avenir Next"/>
                <a:cs typeface="Avenir Next"/>
                <a:sym typeface="Avenir Next"/>
              </a:defRPr>
            </a:lvl2pPr>
            <a:lvl3pPr marL="0" indent="457200" algn="ctr">
              <a:spcBef>
                <a:spcPts val="0"/>
              </a:spcBef>
              <a:buSzTx/>
              <a:buNone/>
              <a:defRPr sz="7900" u="sng">
                <a:latin typeface="Avenir Next"/>
                <a:ea typeface="Avenir Next"/>
                <a:cs typeface="Avenir Next"/>
                <a:sym typeface="Avenir Next"/>
              </a:defRPr>
            </a:lvl3pPr>
            <a:lvl4pPr marL="0" indent="685800" algn="ctr">
              <a:spcBef>
                <a:spcPts val="0"/>
              </a:spcBef>
              <a:buSzTx/>
              <a:buNone/>
              <a:defRPr sz="7900" u="sng">
                <a:latin typeface="Avenir Next"/>
                <a:ea typeface="Avenir Next"/>
                <a:cs typeface="Avenir Next"/>
                <a:sym typeface="Avenir Next"/>
              </a:defRPr>
            </a:lvl4pPr>
            <a:lvl5pPr marL="0" indent="914400" algn="ctr">
              <a:spcBef>
                <a:spcPts val="0"/>
              </a:spcBef>
              <a:buSzTx/>
              <a:buNone/>
              <a:defRPr sz="7900" u="sng">
                <a:latin typeface="Avenir Next"/>
                <a:ea typeface="Avenir Next"/>
                <a:cs typeface="Avenir Next"/>
                <a:sym typeface="Avenir Next"/>
              </a:defRPr>
            </a:lvl5pPr>
          </a:lstStyle>
          <a:p>
            <a:pPr/>
            <a:r>
              <a:t>Body Level One</a:t>
            </a:r>
          </a:p>
          <a:p>
            <a:pPr lvl="1"/>
            <a:r>
              <a:t>Body Level Two</a:t>
            </a:r>
          </a:p>
          <a:p>
            <a:pPr lvl="2"/>
            <a:r>
              <a:t>Body Level Three</a:t>
            </a:r>
          </a:p>
          <a:p>
            <a:pPr lvl="3"/>
            <a:r>
              <a:t>Body Level Four</a:t>
            </a:r>
          </a:p>
          <a:p>
            <a:pPr lvl="4"/>
            <a:r>
              <a:t>Body Level Five</a:t>
            </a:r>
          </a:p>
        </p:txBody>
      </p:sp>
      <p:sp>
        <p:nvSpPr>
          <p:cNvPr id="24" name="Shape 2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1" name="Shape 31"/>
          <p:cNvSpPr/>
          <p:nvPr>
            <p:ph type="title"/>
          </p:nvPr>
        </p:nvSpPr>
        <p:spPr>
          <a:xfrm>
            <a:off x="1778000" y="4533900"/>
            <a:ext cx="20828000" cy="4648200"/>
          </a:xfrm>
          <a:prstGeom prst="rect">
            <a:avLst/>
          </a:prstGeom>
        </p:spPr>
        <p:txBody>
          <a:bodyPr/>
          <a:lstStyle/>
          <a:p>
            <a:pPr/>
            <a:r>
              <a:t>Title Text</a:t>
            </a:r>
          </a:p>
        </p:txBody>
      </p:sp>
      <p:sp>
        <p:nvSpPr>
          <p:cNvPr id="32" name="Shape 3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9" name="Shape 39"/>
          <p:cNvSpPr/>
          <p:nvPr>
            <p:ph type="pic" sz="half" idx="13"/>
          </p:nvPr>
        </p:nvSpPr>
        <p:spPr>
          <a:xfrm>
            <a:off x="13165980" y="1104900"/>
            <a:ext cx="9525001" cy="11506200"/>
          </a:xfrm>
          <a:prstGeom prst="rect">
            <a:avLst/>
          </a:prstGeom>
        </p:spPr>
        <p:txBody>
          <a:bodyPr lIns="91439" tIns="45719" rIns="91439" bIns="45719" anchor="t">
            <a:noAutofit/>
          </a:bodyPr>
          <a:lstStyle/>
          <a:p>
            <a:pPr/>
          </a:p>
        </p:txBody>
      </p:sp>
      <p:sp>
        <p:nvSpPr>
          <p:cNvPr id="40" name="Shape 40"/>
          <p:cNvSpPr/>
          <p:nvPr>
            <p:ph type="title"/>
          </p:nvPr>
        </p:nvSpPr>
        <p:spPr>
          <a:xfrm>
            <a:off x="1651000" y="1104900"/>
            <a:ext cx="10223500" cy="5613400"/>
          </a:xfrm>
          <a:prstGeom prst="rect">
            <a:avLst/>
          </a:prstGeom>
        </p:spPr>
        <p:txBody>
          <a:bodyPr anchor="b"/>
          <a:lstStyle>
            <a:lvl1pPr>
              <a:defRPr sz="8400">
                <a:latin typeface="Helvetica Light"/>
                <a:ea typeface="Helvetica Light"/>
                <a:cs typeface="Helvetica Light"/>
                <a:sym typeface="Helvetica Light"/>
              </a:defRPr>
            </a:lvl1pPr>
          </a:lstStyle>
          <a:p>
            <a:pPr/>
            <a:r>
              <a:t>Title Text</a:t>
            </a:r>
          </a:p>
        </p:txBody>
      </p:sp>
      <p:sp>
        <p:nvSpPr>
          <p:cNvPr id="41" name="Shape 4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7900" u="sng">
                <a:latin typeface="Avenir Next"/>
                <a:ea typeface="Avenir Next"/>
                <a:cs typeface="Avenir Next"/>
                <a:sym typeface="Avenir Next"/>
              </a:defRPr>
            </a:lvl1pPr>
            <a:lvl2pPr marL="0" indent="228600" algn="ctr">
              <a:spcBef>
                <a:spcPts val="0"/>
              </a:spcBef>
              <a:buSzTx/>
              <a:buNone/>
              <a:defRPr sz="7900" u="sng">
                <a:latin typeface="Avenir Next"/>
                <a:ea typeface="Avenir Next"/>
                <a:cs typeface="Avenir Next"/>
                <a:sym typeface="Avenir Next"/>
              </a:defRPr>
            </a:lvl2pPr>
            <a:lvl3pPr marL="0" indent="457200" algn="ctr">
              <a:spcBef>
                <a:spcPts val="0"/>
              </a:spcBef>
              <a:buSzTx/>
              <a:buNone/>
              <a:defRPr sz="7900" u="sng">
                <a:latin typeface="Avenir Next"/>
                <a:ea typeface="Avenir Next"/>
                <a:cs typeface="Avenir Next"/>
                <a:sym typeface="Avenir Next"/>
              </a:defRPr>
            </a:lvl3pPr>
            <a:lvl4pPr marL="0" indent="685800" algn="ctr">
              <a:spcBef>
                <a:spcPts val="0"/>
              </a:spcBef>
              <a:buSzTx/>
              <a:buNone/>
              <a:defRPr sz="7900" u="sng">
                <a:latin typeface="Avenir Next"/>
                <a:ea typeface="Avenir Next"/>
                <a:cs typeface="Avenir Next"/>
                <a:sym typeface="Avenir Next"/>
              </a:defRPr>
            </a:lvl4pPr>
            <a:lvl5pPr marL="0" indent="914400" algn="ctr">
              <a:spcBef>
                <a:spcPts val="0"/>
              </a:spcBef>
              <a:buSzTx/>
              <a:buNone/>
              <a:defRPr sz="7900" u="sng">
                <a:latin typeface="Avenir Next"/>
                <a:ea typeface="Avenir Next"/>
                <a:cs typeface="Avenir Next"/>
                <a:sym typeface="Avenir Next"/>
              </a:defRPr>
            </a:lvl5pPr>
          </a:lstStyle>
          <a:p>
            <a:pPr/>
            <a:r>
              <a:t>Body Level One</a:t>
            </a:r>
          </a:p>
          <a:p>
            <a:pPr lvl="1"/>
            <a:r>
              <a:t>Body Level Two</a:t>
            </a:r>
          </a:p>
          <a:p>
            <a:pPr lvl="2"/>
            <a:r>
              <a:t>Body Level Three</a:t>
            </a:r>
          </a:p>
          <a:p>
            <a:pPr lvl="3"/>
            <a:r>
              <a:t>Body Level Four</a:t>
            </a:r>
          </a:p>
          <a:p>
            <a:pPr lvl="4"/>
            <a:r>
              <a:t>Body Level Five</a:t>
            </a:r>
          </a:p>
        </p:txBody>
      </p:sp>
      <p:sp>
        <p:nvSpPr>
          <p:cNvPr id="42" name="Shape 4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a:r>
              <a:t>Title Text</a:t>
            </a: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lvl1pPr>
              <a:defRPr sz="10900"/>
            </a:lvl1pPr>
          </a:lstStyle>
          <a:p>
            <a:pPr/>
            <a:r>
              <a:t>Title Text</a:t>
            </a:r>
          </a:p>
        </p:txBody>
      </p:sp>
      <p:sp>
        <p:nvSpPr>
          <p:cNvPr id="58" name="Shape 58"/>
          <p:cNvSpPr/>
          <p:nvPr>
            <p:ph type="body" idx="1"/>
          </p:nvPr>
        </p:nvSpPr>
        <p:spPr>
          <a:prstGeom prst="rect">
            <a:avLst/>
          </a:prstGeom>
        </p:spPr>
        <p:txBody>
          <a:bodyPr/>
          <a:lstStyle>
            <a:lvl1pPr>
              <a:defRPr b="1" i="1">
                <a:latin typeface="Helvetica"/>
                <a:ea typeface="Helvetica"/>
                <a:cs typeface="Helvetica"/>
                <a:sym typeface="Helvetica"/>
              </a:defRPr>
            </a:lvl1pPr>
          </a:lstStyle>
          <a:p>
            <a:pPr/>
            <a:r>
              <a:t>Body Level One</a:t>
            </a:r>
          </a:p>
          <a:p>
            <a:pPr lvl="1"/>
            <a:r>
              <a:t>Body Level Two</a:t>
            </a:r>
          </a:p>
          <a:p>
            <a:pPr lvl="2"/>
            <a:r>
              <a:t>Body Level Three</a:t>
            </a:r>
          </a:p>
          <a:p>
            <a:pPr lvl="3"/>
            <a:r>
              <a:t>Body Level Four</a:t>
            </a:r>
          </a:p>
          <a:p>
            <a:pPr lvl="4"/>
            <a:r>
              <a:t>Body Level Five</a:t>
            </a:r>
          </a:p>
        </p:txBody>
      </p:sp>
      <p:sp>
        <p:nvSpPr>
          <p:cNvPr id="59" name="Shape 5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6" name="Shape 66"/>
          <p:cNvSpPr/>
          <p:nvPr>
            <p:ph type="pic" sz="half" idx="13"/>
          </p:nvPr>
        </p:nvSpPr>
        <p:spPr>
          <a:xfrm>
            <a:off x="13169900" y="3238500"/>
            <a:ext cx="9525000" cy="9207500"/>
          </a:xfrm>
          <a:prstGeom prst="rect">
            <a:avLst/>
          </a:prstGeom>
        </p:spPr>
        <p:txBody>
          <a:bodyPr lIns="91439" tIns="45719" rIns="91439" bIns="45719" anchor="t">
            <a:noAutofit/>
          </a:bodyPr>
          <a:lstStyle/>
          <a:p>
            <a:pPr/>
          </a:p>
        </p:txBody>
      </p:sp>
      <p:sp>
        <p:nvSpPr>
          <p:cNvPr id="67" name="Shape 67"/>
          <p:cNvSpPr/>
          <p:nvPr>
            <p:ph type="title"/>
          </p:nvPr>
        </p:nvSpPr>
        <p:spPr>
          <a:prstGeom prst="rect">
            <a:avLst/>
          </a:prstGeom>
        </p:spPr>
        <p:txBody>
          <a:bodyPr/>
          <a:lstStyle/>
          <a:p>
            <a:pPr/>
            <a:r>
              <a:t>Title Text</a:t>
            </a:r>
          </a:p>
        </p:txBody>
      </p:sp>
      <p:sp>
        <p:nvSpPr>
          <p:cNvPr id="68" name="Shape 68"/>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a:r>
              <a:t>Body Level One</a:t>
            </a:r>
          </a:p>
          <a:p>
            <a:pPr lvl="1"/>
            <a:r>
              <a:t>Body Level Two</a:t>
            </a:r>
          </a:p>
          <a:p>
            <a:pPr lvl="2"/>
            <a:r>
              <a:t>Body Level Three</a:t>
            </a:r>
          </a:p>
          <a:p>
            <a:pPr lvl="3"/>
            <a:r>
              <a:t>Body Level Four</a:t>
            </a:r>
          </a:p>
          <a:p>
            <a:pPr lvl="4"/>
            <a:r>
              <a:t>Body Level Five</a:t>
            </a:r>
          </a:p>
        </p:txBody>
      </p:sp>
      <p:sp>
        <p:nvSpPr>
          <p:cNvPr id="69" name="Shape 6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6" name="Shape 76"/>
          <p:cNvSpPr/>
          <p:nvPr>
            <p:ph type="body" idx="1"/>
          </p:nvPr>
        </p:nvSpPr>
        <p:spPr>
          <a:xfrm>
            <a:off x="1689100" y="1778000"/>
            <a:ext cx="21005800" cy="10147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 name="Shape 7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4" name="Shape 84"/>
          <p:cNvSpPr/>
          <p:nvPr>
            <p:ph type="pic" sz="quarter" idx="13"/>
          </p:nvPr>
        </p:nvSpPr>
        <p:spPr>
          <a:xfrm>
            <a:off x="15760700" y="7048500"/>
            <a:ext cx="7404100" cy="5549900"/>
          </a:xfrm>
          <a:prstGeom prst="rect">
            <a:avLst/>
          </a:prstGeom>
        </p:spPr>
        <p:txBody>
          <a:bodyPr lIns="91439" tIns="45719" rIns="91439" bIns="45719" anchor="t">
            <a:noAutofit/>
          </a:bodyPr>
          <a:lstStyle/>
          <a:p>
            <a:pPr/>
          </a:p>
        </p:txBody>
      </p:sp>
      <p:sp>
        <p:nvSpPr>
          <p:cNvPr id="85" name="Shape 85"/>
          <p:cNvSpPr/>
          <p:nvPr>
            <p:ph type="pic" sz="quarter" idx="14"/>
          </p:nvPr>
        </p:nvSpPr>
        <p:spPr>
          <a:xfrm>
            <a:off x="15760700" y="1130300"/>
            <a:ext cx="7404100" cy="5549900"/>
          </a:xfrm>
          <a:prstGeom prst="rect">
            <a:avLst/>
          </a:prstGeom>
        </p:spPr>
        <p:txBody>
          <a:bodyPr lIns="91439" tIns="45719" rIns="91439" bIns="45719" anchor="t">
            <a:noAutofit/>
          </a:bodyPr>
          <a:lstStyle/>
          <a:p>
            <a:pPr/>
          </a:p>
        </p:txBody>
      </p:sp>
      <p:sp>
        <p:nvSpPr>
          <p:cNvPr id="86" name="Shape 86"/>
          <p:cNvSpPr/>
          <p:nvPr>
            <p:ph type="pic" idx="15"/>
          </p:nvPr>
        </p:nvSpPr>
        <p:spPr>
          <a:xfrm>
            <a:off x="1206500" y="1130300"/>
            <a:ext cx="14173200" cy="11468100"/>
          </a:xfrm>
          <a:prstGeom prst="rect">
            <a:avLst/>
          </a:prstGeom>
        </p:spPr>
        <p:txBody>
          <a:bodyPr lIns="91439" tIns="45719" rIns="91439" bIns="45719" anchor="t">
            <a:noAutofit/>
          </a:bodyPr>
          <a:lstStyle/>
          <a:p>
            <a:pPr/>
          </a:p>
        </p:txBody>
      </p:sp>
      <p:sp>
        <p:nvSpPr>
          <p:cNvPr id="87" name="Shape 8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D3D3D3"/>
            </a:gs>
          </a:gsLst>
          <a:lin ang="5400000" scaled="0"/>
        </a:gradFill>
      </p:bgPr>
    </p:bg>
    <p:spTree>
      <p:nvGrpSpPr>
        <p:cNvPr id="1" name=""/>
        <p:cNvGrpSpPr/>
        <p:nvPr/>
      </p:nvGrpSpPr>
      <p:grpSpPr>
        <a:xfrm>
          <a:off x="0" y="0"/>
          <a:ext cx="0" cy="0"/>
          <a:chOff x="0" y="0"/>
          <a:chExt cx="0" cy="0"/>
        </a:xfrm>
      </p:grpSpPr>
      <p:sp>
        <p:nvSpPr>
          <p:cNvPr id="2" name="Shape 2"/>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i="0" sz="2400">
                <a:latin typeface="Helvetica Light"/>
                <a:ea typeface="Helvetica Light"/>
                <a:cs typeface="Helvetica Light"/>
                <a:sym typeface="Helvetica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Azoft Sans"/>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Azoft Sans"/>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Azoft Sans"/>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Azoft Sans"/>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Azoft Sans"/>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Azoft Sans"/>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Azoft Sans"/>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Azoft Sans"/>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Azoft Sans"/>
        </a:defRPr>
      </a:lvl9pPr>
    </p:titleStyle>
    <p:bodyStyle>
      <a:lvl1pPr marL="63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Helvetica Light"/>
          <a:ea typeface="Helvetica Light"/>
          <a:cs typeface="Helvetica Light"/>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Helvetica Light"/>
          <a:ea typeface="Helvetica Light"/>
          <a:cs typeface="Helvetica Light"/>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Helvetica Light"/>
          <a:ea typeface="Helvetica Light"/>
          <a:cs typeface="Helvetica Light"/>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Helvetica Light"/>
          <a:ea typeface="Helvetica Light"/>
          <a:cs typeface="Helvetica Light"/>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Helvetica Light"/>
          <a:ea typeface="Helvetica Light"/>
          <a:cs typeface="Helvetica Light"/>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Helvetica Light"/>
          <a:ea typeface="Helvetica Light"/>
          <a:cs typeface="Helvetica Light"/>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ctrTitle"/>
          </p:nvPr>
        </p:nvSpPr>
        <p:spPr>
          <a:prstGeom prst="rect">
            <a:avLst/>
          </a:prstGeom>
        </p:spPr>
        <p:txBody>
          <a:bodyPr/>
          <a:lstStyle/>
          <a:p>
            <a:pPr/>
            <a:r>
              <a:t>Spiritual Character</a:t>
            </a:r>
          </a:p>
        </p:txBody>
      </p:sp>
      <p:sp>
        <p:nvSpPr>
          <p:cNvPr id="121" name="Shape 121"/>
          <p:cNvSpPr/>
          <p:nvPr>
            <p:ph type="subTitle" sz="quarter" idx="1"/>
          </p:nvPr>
        </p:nvSpPr>
        <p:spPr>
          <a:prstGeom prst="rect">
            <a:avLst/>
          </a:prstGeom>
        </p:spPr>
        <p:txBody>
          <a:bodyPr/>
          <a:lstStyle/>
          <a:p>
            <a:pPr defTabSz="478790">
              <a:defRPr sz="6321" u="none">
                <a:latin typeface="+mn-lt"/>
                <a:ea typeface="+mn-ea"/>
                <a:cs typeface="+mn-cs"/>
                <a:sym typeface="Azoft Sans"/>
              </a:defRPr>
            </a:pPr>
            <a:r>
              <a:t>Part 011 - Christian Growth</a:t>
            </a:r>
          </a:p>
          <a:p>
            <a:pPr defTabSz="478790">
              <a:defRPr sz="6321" u="none">
                <a:latin typeface="+mn-lt"/>
                <a:ea typeface="+mn-ea"/>
                <a:cs typeface="+mn-cs"/>
                <a:sym typeface="Azoft Sans"/>
              </a:defRPr>
            </a:pPr>
            <a:r>
              <a:t>Making Christ the focal point of our lives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prstGeom prst="rect">
            <a:avLst/>
          </a:prstGeom>
        </p:spPr>
        <p:txBody>
          <a:bodyPr/>
          <a:lstStyle>
            <a:lvl1pPr marL="1225452" indent="-1225452" defTabSz="528319">
              <a:buSzPct val="100000"/>
              <a:buAutoNum type="romanUcPeriod" startAt="2"/>
              <a:defRPr sz="7168"/>
            </a:lvl1pPr>
          </a:lstStyle>
          <a:p>
            <a:pPr/>
            <a:r>
              <a:t>THE ROLE OF THE CROSS IN SPIRITUAL GROWTH</a:t>
            </a:r>
          </a:p>
        </p:txBody>
      </p:sp>
      <p:sp>
        <p:nvSpPr>
          <p:cNvPr id="147" name="Shape 147"/>
          <p:cNvSpPr/>
          <p:nvPr/>
        </p:nvSpPr>
        <p:spPr>
          <a:xfrm>
            <a:off x="2360732" y="6426199"/>
            <a:ext cx="19147955" cy="284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0" sz="7900" u="sng">
                <a:latin typeface="Avenir Next"/>
                <a:ea typeface="Avenir Next"/>
                <a:cs typeface="Avenir Next"/>
                <a:sym typeface="Avenir Next"/>
              </a:defRPr>
            </a:pPr>
            <a:r>
              <a:t>Php 3:8</a:t>
            </a:r>
          </a:p>
          <a:p>
            <a:pPr/>
            <a:r>
              <a:t>”I consider everything a loss compared to the surpassing greatness of knowing Christ Jesus my Lord”.</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prstGeom prst="rect">
            <a:avLst/>
          </a:prstGeom>
        </p:spPr>
        <p:txBody>
          <a:bodyPr/>
          <a:lstStyle/>
          <a:p>
            <a:pPr/>
            <a:r>
              <a:t>QUESTION:</a:t>
            </a:r>
          </a:p>
          <a:p>
            <a:pPr>
              <a:defRPr sz="7900" u="sng">
                <a:latin typeface="Avenir Next"/>
                <a:ea typeface="Avenir Next"/>
                <a:cs typeface="Avenir Next"/>
                <a:sym typeface="Avenir Next"/>
              </a:defRPr>
            </a:pPr>
            <a:r>
              <a:t>How can we increase our revelation of His Holiness?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prstGeom prst="rect">
            <a:avLst/>
          </a:prstGeom>
        </p:spPr>
        <p:txBody>
          <a:bodyPr/>
          <a:lstStyle>
            <a:lvl1pPr marL="1225452" indent="-1225452" defTabSz="528319">
              <a:buSzPct val="100000"/>
              <a:buAutoNum type="romanUcPeriod" startAt="2"/>
              <a:defRPr sz="7168"/>
            </a:lvl1pPr>
          </a:lstStyle>
          <a:p>
            <a:pPr/>
            <a:r>
              <a:t>THE ROLE OF THE CROSS IN SPIRITUAL GROWTH</a:t>
            </a:r>
          </a:p>
        </p:txBody>
      </p:sp>
      <p:sp>
        <p:nvSpPr>
          <p:cNvPr id="152" name="Shape 152"/>
          <p:cNvSpPr/>
          <p:nvPr/>
        </p:nvSpPr>
        <p:spPr>
          <a:xfrm>
            <a:off x="2618022" y="3693499"/>
            <a:ext cx="19147955" cy="2197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1641763" indent="-1641763">
              <a:buSzPct val="100000"/>
              <a:buAutoNum type="alphaUcPeriod" startAt="2"/>
              <a:defRPr i="0" sz="7100" u="sng">
                <a:latin typeface="Avenir Next"/>
                <a:ea typeface="Avenir Next"/>
                <a:cs typeface="Avenir Next"/>
                <a:sym typeface="Avenir Next"/>
              </a:defRPr>
            </a:lvl1pPr>
          </a:lstStyle>
          <a:p>
            <a:pPr/>
            <a:r>
              <a:t>Learning to Recognise Our Sin</a:t>
            </a:r>
          </a:p>
        </p:txBody>
      </p:sp>
      <p:sp>
        <p:nvSpPr>
          <p:cNvPr id="153" name="Shape 153"/>
          <p:cNvSpPr/>
          <p:nvPr/>
        </p:nvSpPr>
        <p:spPr>
          <a:xfrm>
            <a:off x="1475840" y="5331296"/>
            <a:ext cx="21432319" cy="300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spcBef>
                <a:spcPts val="5900"/>
              </a:spcBef>
              <a:defRPr b="1" i="0" sz="5200"/>
            </a:pPr>
            <a:r>
              <a:t>Paul’s Progress:</a:t>
            </a:r>
          </a:p>
          <a:p>
            <a:pPr marL="540327" indent="-540327" algn="l">
              <a:spcBef>
                <a:spcPts val="4300"/>
              </a:spcBef>
              <a:buSzPct val="100000"/>
              <a:buChar char="•"/>
              <a:defRPr i="0" sz="5200">
                <a:latin typeface="Helvetica Light"/>
                <a:ea typeface="Helvetica Light"/>
                <a:cs typeface="Helvetica Light"/>
                <a:sym typeface="Helvetica Light"/>
              </a:defRPr>
            </a:pPr>
            <a:r>
              <a:t>In AD 55 Paul described himself as “the least of the apostles” (1Co 15:9).</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prstGeom prst="rect">
            <a:avLst/>
          </a:prstGeom>
        </p:spPr>
        <p:txBody>
          <a:bodyPr/>
          <a:lstStyle>
            <a:lvl1pPr marL="1225452" indent="-1225452" defTabSz="528319">
              <a:buSzPct val="100000"/>
              <a:buAutoNum type="romanUcPeriod" startAt="2"/>
              <a:defRPr sz="7168"/>
            </a:lvl1pPr>
          </a:lstStyle>
          <a:p>
            <a:pPr/>
            <a:r>
              <a:t>THE ROLE OF THE CROSS IN SPIRITUAL GROWTH</a:t>
            </a:r>
          </a:p>
        </p:txBody>
      </p:sp>
      <p:sp>
        <p:nvSpPr>
          <p:cNvPr id="156" name="Shape 156"/>
          <p:cNvSpPr/>
          <p:nvPr/>
        </p:nvSpPr>
        <p:spPr>
          <a:xfrm>
            <a:off x="2618022" y="3693499"/>
            <a:ext cx="19147955" cy="2197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1641763" indent="-1641763">
              <a:buSzPct val="100000"/>
              <a:buAutoNum type="alphaUcPeriod" startAt="2"/>
              <a:defRPr i="0" sz="7100" u="sng">
                <a:latin typeface="Avenir Next"/>
                <a:ea typeface="Avenir Next"/>
                <a:cs typeface="Avenir Next"/>
                <a:sym typeface="Avenir Next"/>
              </a:defRPr>
            </a:lvl1pPr>
          </a:lstStyle>
          <a:p>
            <a:pPr/>
            <a:r>
              <a:t>Learning to Recognise Our Sin</a:t>
            </a:r>
          </a:p>
        </p:txBody>
      </p:sp>
      <p:sp>
        <p:nvSpPr>
          <p:cNvPr id="157" name="Shape 157"/>
          <p:cNvSpPr/>
          <p:nvPr/>
        </p:nvSpPr>
        <p:spPr>
          <a:xfrm>
            <a:off x="1475840" y="5331296"/>
            <a:ext cx="21432319" cy="513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spcBef>
                <a:spcPts val="5900"/>
              </a:spcBef>
              <a:defRPr b="1" i="0" sz="5200"/>
            </a:pPr>
            <a:r>
              <a:t>Paul’s Progress:</a:t>
            </a:r>
          </a:p>
          <a:p>
            <a:pPr marL="540327" indent="-540327" algn="l">
              <a:spcBef>
                <a:spcPts val="4300"/>
              </a:spcBef>
              <a:buSzPct val="100000"/>
              <a:buChar char="•"/>
              <a:defRPr i="0" sz="5200">
                <a:latin typeface="Helvetica Light"/>
                <a:ea typeface="Helvetica Light"/>
                <a:cs typeface="Helvetica Light"/>
                <a:sym typeface="Helvetica Light"/>
              </a:defRPr>
            </a:pPr>
            <a:r>
              <a:t>In AD 55 Paul described himself as “the least of the apostles” (1Co 15:9).</a:t>
            </a:r>
          </a:p>
          <a:p>
            <a:pPr marL="540327" indent="-540327" algn="l">
              <a:spcBef>
                <a:spcPts val="4300"/>
              </a:spcBef>
              <a:buSzPct val="100000"/>
              <a:buChar char="•"/>
              <a:defRPr i="0" sz="5200">
                <a:latin typeface="Helvetica Light"/>
                <a:ea typeface="Helvetica Light"/>
                <a:cs typeface="Helvetica Light"/>
                <a:sym typeface="Helvetica Light"/>
              </a:defRPr>
            </a:pPr>
            <a:r>
              <a:t>Later in AD 60 Paul describes himself as “the least of all saints” (Eph 3:8).</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title"/>
          </p:nvPr>
        </p:nvSpPr>
        <p:spPr>
          <a:prstGeom prst="rect">
            <a:avLst/>
          </a:prstGeom>
        </p:spPr>
        <p:txBody>
          <a:bodyPr/>
          <a:lstStyle>
            <a:lvl1pPr marL="1225452" indent="-1225452" defTabSz="528319">
              <a:buSzPct val="100000"/>
              <a:buAutoNum type="romanUcPeriod" startAt="2"/>
              <a:defRPr sz="7168"/>
            </a:lvl1pPr>
          </a:lstStyle>
          <a:p>
            <a:pPr/>
            <a:r>
              <a:t>THE ROLE OF THE CROSS IN SPIRITUAL GROWTH</a:t>
            </a:r>
          </a:p>
        </p:txBody>
      </p:sp>
      <p:sp>
        <p:nvSpPr>
          <p:cNvPr id="160" name="Shape 160"/>
          <p:cNvSpPr/>
          <p:nvPr/>
        </p:nvSpPr>
        <p:spPr>
          <a:xfrm>
            <a:off x="2618022" y="3693499"/>
            <a:ext cx="19147955" cy="2197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1641763" indent="-1641763">
              <a:buSzPct val="100000"/>
              <a:buAutoNum type="alphaUcPeriod" startAt="2"/>
              <a:defRPr i="0" sz="7100" u="sng">
                <a:latin typeface="Avenir Next"/>
                <a:ea typeface="Avenir Next"/>
                <a:cs typeface="Avenir Next"/>
                <a:sym typeface="Avenir Next"/>
              </a:defRPr>
            </a:lvl1pPr>
          </a:lstStyle>
          <a:p>
            <a:pPr/>
            <a:r>
              <a:t>Learning to Recognise Our Sin</a:t>
            </a:r>
          </a:p>
        </p:txBody>
      </p:sp>
      <p:sp>
        <p:nvSpPr>
          <p:cNvPr id="161" name="Shape 161"/>
          <p:cNvSpPr/>
          <p:nvPr/>
        </p:nvSpPr>
        <p:spPr>
          <a:xfrm>
            <a:off x="1475840" y="5331296"/>
            <a:ext cx="21432319" cy="725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spcBef>
                <a:spcPts val="5900"/>
              </a:spcBef>
              <a:defRPr b="1" i="0" sz="5200"/>
            </a:pPr>
            <a:r>
              <a:t>Paul’s Progress:</a:t>
            </a:r>
          </a:p>
          <a:p>
            <a:pPr marL="540327" indent="-540327" algn="l">
              <a:spcBef>
                <a:spcPts val="4300"/>
              </a:spcBef>
              <a:buSzPct val="100000"/>
              <a:buChar char="•"/>
              <a:defRPr i="0" sz="5200">
                <a:latin typeface="Helvetica Light"/>
                <a:ea typeface="Helvetica Light"/>
                <a:cs typeface="Helvetica Light"/>
                <a:sym typeface="Helvetica Light"/>
              </a:defRPr>
            </a:pPr>
            <a:r>
              <a:t>In AD 55 Paul described himself as “the least of the apostles” (1Co 15:9).</a:t>
            </a:r>
          </a:p>
          <a:p>
            <a:pPr marL="540327" indent="-540327" algn="l">
              <a:spcBef>
                <a:spcPts val="4300"/>
              </a:spcBef>
              <a:buSzPct val="100000"/>
              <a:buChar char="•"/>
              <a:defRPr i="0" sz="5200">
                <a:latin typeface="Helvetica Light"/>
                <a:ea typeface="Helvetica Light"/>
                <a:cs typeface="Helvetica Light"/>
                <a:sym typeface="Helvetica Light"/>
              </a:defRPr>
            </a:pPr>
            <a:r>
              <a:t>Later in AD 60 Paul describes himself as “the least of all saints” (Eph 3:8).</a:t>
            </a:r>
          </a:p>
          <a:p>
            <a:pPr marL="540327" indent="-540327" algn="l">
              <a:spcBef>
                <a:spcPts val="4300"/>
              </a:spcBef>
              <a:buSzPct val="100000"/>
              <a:buChar char="•"/>
              <a:defRPr i="0" sz="5200">
                <a:latin typeface="Helvetica Light"/>
                <a:ea typeface="Helvetica Light"/>
                <a:cs typeface="Helvetica Light"/>
                <a:sym typeface="Helvetica Light"/>
              </a:defRPr>
            </a:pPr>
            <a:r>
              <a:t>Still later, in the end of his life in AD 64, he describes himself as “chief of all sinners” (1Ti 1:15).</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prstGeom prst="rect">
            <a:avLst/>
          </a:prstGeom>
        </p:spPr>
        <p:txBody>
          <a:bodyPr/>
          <a:lstStyle>
            <a:lvl1pPr marL="1225452" indent="-1225452" defTabSz="528319">
              <a:buSzPct val="100000"/>
              <a:buAutoNum type="romanUcPeriod" startAt="2"/>
              <a:defRPr sz="7168"/>
            </a:lvl1pPr>
          </a:lstStyle>
          <a:p>
            <a:pPr/>
            <a:r>
              <a:t>THE ROLE OF THE CROSS IN SPIRITUAL GROWTH</a:t>
            </a:r>
          </a:p>
        </p:txBody>
      </p:sp>
      <p:sp>
        <p:nvSpPr>
          <p:cNvPr id="164" name="Shape 164"/>
          <p:cNvSpPr/>
          <p:nvPr/>
        </p:nvSpPr>
        <p:spPr>
          <a:xfrm>
            <a:off x="2332750" y="6356046"/>
            <a:ext cx="9431220" cy="2197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1641763" indent="-1641763">
              <a:buSzPct val="100000"/>
              <a:buAutoNum type="alphaUcPeriod" startAt="3"/>
              <a:defRPr i="0" sz="7100" u="sng">
                <a:latin typeface="Avenir Next"/>
                <a:ea typeface="Avenir Next"/>
                <a:cs typeface="Avenir Next"/>
                <a:sym typeface="Avenir Next"/>
              </a:defRPr>
            </a:lvl1pPr>
          </a:lstStyle>
          <a:p>
            <a:pPr/>
            <a:r>
              <a:t>The Resulting Gap</a:t>
            </a:r>
          </a:p>
        </p:txBody>
      </p:sp>
      <p:pic>
        <p:nvPicPr>
          <p:cNvPr id="165" name="pasted-image.png"/>
          <p:cNvPicPr>
            <a:picLocks noChangeAspect="1"/>
          </p:cNvPicPr>
          <p:nvPr/>
        </p:nvPicPr>
        <p:blipFill>
          <a:blip r:embed="rId2">
            <a:extLst/>
          </a:blip>
          <a:srcRect l="2189" t="1607" r="2187" b="1606"/>
          <a:stretch>
            <a:fillRect/>
          </a:stretch>
        </p:blipFill>
        <p:spPr>
          <a:xfrm>
            <a:off x="12796913" y="3362068"/>
            <a:ext cx="8299451" cy="9527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0800"/>
                </a:lnTo>
                <a:lnTo>
                  <a:pt x="0" y="21600"/>
                </a:lnTo>
                <a:lnTo>
                  <a:pt x="10800" y="21600"/>
                </a:lnTo>
                <a:lnTo>
                  <a:pt x="21600" y="21600"/>
                </a:lnTo>
                <a:lnTo>
                  <a:pt x="21600" y="10800"/>
                </a:lnTo>
                <a:lnTo>
                  <a:pt x="21600" y="0"/>
                </a:lnTo>
                <a:lnTo>
                  <a:pt x="10800" y="0"/>
                </a:lnTo>
                <a:lnTo>
                  <a:pt x="0" y="0"/>
                </a:lnTo>
                <a:close/>
              </a:path>
            </a:pathLst>
          </a:cu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prstGeom prst="rect">
            <a:avLst/>
          </a:prstGeom>
        </p:spPr>
        <p:txBody>
          <a:bodyPr/>
          <a:lstStyle>
            <a:lvl1pPr marL="1722396" indent="-1722396" defTabSz="610870">
              <a:buSzPct val="100000"/>
              <a:buAutoNum type="romanUcPeriod" startAt="3"/>
              <a:defRPr sz="8288"/>
            </a:lvl1pPr>
          </a:lstStyle>
          <a:p>
            <a:pPr/>
            <a:r>
              <a:t>HINDRANCES TO CHRISTIAN GROWTH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prstGeom prst="rect">
            <a:avLst/>
          </a:prstGeom>
        </p:spPr>
        <p:txBody>
          <a:bodyPr/>
          <a:lstStyle>
            <a:lvl1pPr marL="1722396" indent="-1722396" defTabSz="610870">
              <a:buSzPct val="100000"/>
              <a:buAutoNum type="romanUcPeriod" startAt="3"/>
              <a:defRPr sz="8288"/>
            </a:lvl1pPr>
          </a:lstStyle>
          <a:p>
            <a:pPr/>
            <a:r>
              <a:t>HINDRANCES TO CHRISTIAN GROWTH </a:t>
            </a:r>
          </a:p>
        </p:txBody>
      </p:sp>
      <p:pic>
        <p:nvPicPr>
          <p:cNvPr id="170" name="pasted-image.png"/>
          <p:cNvPicPr>
            <a:picLocks noChangeAspect="1"/>
          </p:cNvPicPr>
          <p:nvPr/>
        </p:nvPicPr>
        <p:blipFill>
          <a:blip r:embed="rId2">
            <a:extLst/>
          </a:blip>
          <a:srcRect l="1544" t="1016" r="1159" b="1357"/>
          <a:stretch>
            <a:fillRect/>
          </a:stretch>
        </p:blipFill>
        <p:spPr>
          <a:xfrm>
            <a:off x="12286784" y="3269016"/>
            <a:ext cx="7980760" cy="91273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0800"/>
                </a:lnTo>
                <a:lnTo>
                  <a:pt x="0" y="21600"/>
                </a:lnTo>
                <a:lnTo>
                  <a:pt x="10801" y="21600"/>
                </a:lnTo>
                <a:lnTo>
                  <a:pt x="21600" y="21600"/>
                </a:lnTo>
                <a:lnTo>
                  <a:pt x="21600" y="10800"/>
                </a:lnTo>
                <a:lnTo>
                  <a:pt x="21600" y="0"/>
                </a:lnTo>
                <a:lnTo>
                  <a:pt x="10801" y="0"/>
                </a:lnTo>
                <a:lnTo>
                  <a:pt x="0" y="0"/>
                </a:lnTo>
                <a:close/>
              </a:path>
            </a:pathLst>
          </a:custGeom>
          <a:ln w="12700">
            <a:miter lim="400000"/>
          </a:ln>
        </p:spPr>
      </p:pic>
      <p:sp>
        <p:nvSpPr>
          <p:cNvPr id="171" name="Shape 171"/>
          <p:cNvSpPr/>
          <p:nvPr/>
        </p:nvSpPr>
        <p:spPr>
          <a:xfrm>
            <a:off x="3114805" y="7010399"/>
            <a:ext cx="6968953" cy="167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1080654" indent="-1080654" algn="l">
              <a:spcBef>
                <a:spcPts val="5900"/>
              </a:spcBef>
              <a:buSzPct val="100000"/>
              <a:buAutoNum type="alphaUcPeriod" startAt="1"/>
              <a:defRPr i="0" sz="5200">
                <a:latin typeface="Helvetica Light"/>
                <a:ea typeface="Helvetica Light"/>
                <a:cs typeface="Helvetica Light"/>
                <a:sym typeface="Helvetica Light"/>
              </a:defRPr>
            </a:lvl1pPr>
          </a:lstStyle>
          <a:p>
            <a:pPr/>
            <a:r>
              <a:t>Phariseeism—the problem of pride.</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p:nvPr>
        </p:nvSpPr>
        <p:spPr>
          <a:prstGeom prst="rect">
            <a:avLst/>
          </a:prstGeom>
        </p:spPr>
        <p:txBody>
          <a:bodyPr/>
          <a:lstStyle/>
          <a:p>
            <a:pPr/>
            <a:r>
              <a:t>QUESTION:</a:t>
            </a:r>
          </a:p>
          <a:p>
            <a:pPr>
              <a:defRPr sz="7900" u="sng">
                <a:latin typeface="Avenir Next"/>
                <a:ea typeface="Avenir Next"/>
                <a:cs typeface="Avenir Next"/>
                <a:sym typeface="Avenir Next"/>
              </a:defRPr>
            </a:pPr>
            <a:r>
              <a:t>What effect do those two wedges have on us?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prstGeom prst="rect">
            <a:avLst/>
          </a:prstGeom>
        </p:spPr>
        <p:txBody>
          <a:bodyPr/>
          <a:lstStyle>
            <a:lvl1pPr marL="1722396" indent="-1722396" defTabSz="610870">
              <a:buSzPct val="100000"/>
              <a:buAutoNum type="romanUcPeriod" startAt="3"/>
              <a:defRPr sz="8288"/>
            </a:lvl1pPr>
          </a:lstStyle>
          <a:p>
            <a:pPr/>
            <a:r>
              <a:t>HINDRANCES TO CHRISTIAN GROWTH </a:t>
            </a:r>
          </a:p>
        </p:txBody>
      </p:sp>
      <p:sp>
        <p:nvSpPr>
          <p:cNvPr id="176" name="Shape 176"/>
          <p:cNvSpPr/>
          <p:nvPr/>
        </p:nvSpPr>
        <p:spPr>
          <a:xfrm>
            <a:off x="2387070" y="4660899"/>
            <a:ext cx="19609860" cy="439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0" sz="5700">
                <a:latin typeface="Helvetica Light"/>
                <a:ea typeface="Helvetica Light"/>
                <a:cs typeface="Helvetica Light"/>
                <a:sym typeface="Helvetica Light"/>
              </a:defRPr>
            </a:pPr>
            <a:r>
              <a:t>Matthew 7:3-5</a:t>
            </a:r>
          </a:p>
          <a:p>
            <a:pPr/>
            <a:r>
              <a:t>Why do you see the speck that is in your brother's eye, but do not notice the log that is in your own eye? Or how can you say to your brother, ‘Let me take the speck out of your eye’, when there is the log in your own eye? You hypocrite, first take the log out of your own eye, and then you will see clearly to take the speck out of your brother's eye.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prstGeom prst="rect">
            <a:avLst/>
          </a:prstGeom>
        </p:spPr>
        <p:txBody>
          <a:bodyPr/>
          <a:lstStyle>
            <a:lvl1pPr marL="2094807" indent="-2094807" defTabSz="742950">
              <a:buSzPct val="100000"/>
              <a:buAutoNum type="romanUcPeriod" startAt="1"/>
              <a:defRPr sz="10080"/>
            </a:lvl1pPr>
          </a:lstStyle>
          <a:p>
            <a:pPr/>
            <a:r>
              <a:t>WHAT IS SPIRITUAL GROWTH?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title"/>
          </p:nvPr>
        </p:nvSpPr>
        <p:spPr>
          <a:prstGeom prst="rect">
            <a:avLst/>
          </a:prstGeom>
        </p:spPr>
        <p:txBody>
          <a:bodyPr/>
          <a:lstStyle>
            <a:lvl1pPr marL="1722396" indent="-1722396" defTabSz="610870">
              <a:buSzPct val="100000"/>
              <a:buAutoNum type="romanUcPeriod" startAt="3"/>
              <a:defRPr sz="8288"/>
            </a:lvl1pPr>
          </a:lstStyle>
          <a:p>
            <a:pPr/>
            <a:r>
              <a:t>HINDRANCES TO CHRISTIAN GROWTH </a:t>
            </a:r>
          </a:p>
        </p:txBody>
      </p:sp>
      <p:sp>
        <p:nvSpPr>
          <p:cNvPr id="179" name="Shape 179"/>
          <p:cNvSpPr/>
          <p:nvPr/>
        </p:nvSpPr>
        <p:spPr>
          <a:xfrm>
            <a:off x="3114805" y="7404099"/>
            <a:ext cx="8450539"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1080654" indent="-1080654" algn="l">
              <a:spcBef>
                <a:spcPts val="5900"/>
              </a:spcBef>
              <a:buSzPct val="100000"/>
              <a:buAutoNum type="alphaUcPeriod" startAt="2"/>
              <a:defRPr i="0" sz="5200">
                <a:latin typeface="Helvetica Light"/>
                <a:ea typeface="Helvetica Light"/>
                <a:cs typeface="Helvetica Light"/>
                <a:sym typeface="Helvetica Light"/>
              </a:defRPr>
            </a:lvl1pPr>
          </a:lstStyle>
          <a:p>
            <a:pPr/>
            <a:r>
              <a:t>Despair—Lack of belief</a:t>
            </a:r>
          </a:p>
        </p:txBody>
      </p:sp>
      <p:sp>
        <p:nvSpPr>
          <p:cNvPr id="180" name="Shape 180"/>
          <p:cNvSpPr/>
          <p:nvPr/>
        </p:nvSpPr>
        <p:spPr>
          <a:xfrm>
            <a:off x="3114805" y="6072826"/>
            <a:ext cx="11890900"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1080654" indent="-1080654" algn="l">
              <a:spcBef>
                <a:spcPts val="5900"/>
              </a:spcBef>
              <a:buSzPct val="100000"/>
              <a:buAutoNum type="alphaUcPeriod" startAt="1"/>
              <a:defRPr i="0" sz="5200">
                <a:latin typeface="Helvetica Light"/>
                <a:ea typeface="Helvetica Light"/>
                <a:cs typeface="Helvetica Light"/>
                <a:sym typeface="Helvetica Light"/>
              </a:defRPr>
            </a:lvl1pPr>
          </a:lstStyle>
          <a:p>
            <a:pPr/>
            <a:r>
              <a:t>Phariseeism—the problem of pride.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title"/>
          </p:nvPr>
        </p:nvSpPr>
        <p:spPr>
          <a:prstGeom prst="rect">
            <a:avLst/>
          </a:prstGeom>
        </p:spPr>
        <p:txBody>
          <a:bodyPr/>
          <a:lstStyle/>
          <a:p>
            <a:pPr defTabSz="635634">
              <a:defRPr sz="8624"/>
            </a:pPr>
            <a:r>
              <a:t>QUESTION:</a:t>
            </a:r>
          </a:p>
          <a:p>
            <a:pPr defTabSz="635634">
              <a:defRPr sz="6083" u="sng">
                <a:latin typeface="Avenir Next"/>
                <a:ea typeface="Avenir Next"/>
                <a:cs typeface="Avenir Next"/>
                <a:sym typeface="Avenir Next"/>
              </a:defRPr>
            </a:pPr>
            <a:r>
              <a:t>Are there any ways in which you identify with / recognise that feeling in yourself? Discuss how that makes you feel.</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prstGeom prst="rect">
            <a:avLst/>
          </a:prstGeom>
        </p:spPr>
        <p:txBody>
          <a:bodyPr/>
          <a:lstStyle>
            <a:lvl1pPr marL="1436076" indent="-1436076" defTabSz="619125">
              <a:buSzPct val="100000"/>
              <a:buAutoNum type="romanUcPeriod" startAt="2"/>
              <a:defRPr sz="8400"/>
            </a:lvl1pPr>
          </a:lstStyle>
          <a:p>
            <a:pPr/>
            <a:r>
              <a:t>HINDRANCES TO CHRISTIAN GROWTH </a:t>
            </a:r>
          </a:p>
        </p:txBody>
      </p:sp>
      <p:sp>
        <p:nvSpPr>
          <p:cNvPr id="185" name="Shape 185"/>
          <p:cNvSpPr/>
          <p:nvPr/>
        </p:nvSpPr>
        <p:spPr>
          <a:xfrm>
            <a:off x="2360732" y="6426199"/>
            <a:ext cx="19147955" cy="284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0" sz="7900" u="sng">
                <a:latin typeface="Avenir Next"/>
                <a:ea typeface="Avenir Next"/>
                <a:cs typeface="Avenir Next"/>
                <a:sym typeface="Avenir Next"/>
              </a:defRPr>
            </a:pPr>
            <a:r>
              <a:t>Heb 10:14</a:t>
            </a:r>
          </a:p>
          <a:p>
            <a:pPr/>
            <a:r>
              <a:t>For by a single offering he has perfected for all time those who are being sanctified.</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p:nvPr>
        </p:nvSpPr>
        <p:spPr>
          <a:prstGeom prst="rect">
            <a:avLst/>
          </a:prstGeom>
        </p:spPr>
        <p:txBody>
          <a:bodyPr/>
          <a:lstStyle>
            <a:lvl1pPr marL="1722396" indent="-1722396" defTabSz="610870">
              <a:buSzPct val="100000"/>
              <a:buAutoNum type="romanUcPeriod" startAt="3"/>
              <a:defRPr sz="8288"/>
            </a:lvl1pPr>
          </a:lstStyle>
          <a:p>
            <a:pPr/>
            <a:r>
              <a:t>HINDRANCES TO CHRISTIAN GROWTH </a:t>
            </a:r>
          </a:p>
        </p:txBody>
      </p:sp>
      <p:sp>
        <p:nvSpPr>
          <p:cNvPr id="188" name="Shape 188"/>
          <p:cNvSpPr/>
          <p:nvPr/>
        </p:nvSpPr>
        <p:spPr>
          <a:xfrm>
            <a:off x="1503521" y="5802334"/>
            <a:ext cx="8450540"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1080654" indent="-1080654" algn="l">
              <a:spcBef>
                <a:spcPts val="5900"/>
              </a:spcBef>
              <a:buSzPct val="100000"/>
              <a:buAutoNum type="alphaUcPeriod" startAt="2"/>
              <a:defRPr i="0" sz="5200">
                <a:latin typeface="Helvetica Light"/>
                <a:ea typeface="Helvetica Light"/>
                <a:cs typeface="Helvetica Light"/>
                <a:sym typeface="Helvetica Light"/>
              </a:defRPr>
            </a:lvl1pPr>
          </a:lstStyle>
          <a:p>
            <a:pPr/>
            <a:r>
              <a:t>Despair—Lack of belief</a:t>
            </a:r>
          </a:p>
        </p:txBody>
      </p:sp>
      <p:sp>
        <p:nvSpPr>
          <p:cNvPr id="189" name="Shape 189"/>
          <p:cNvSpPr/>
          <p:nvPr/>
        </p:nvSpPr>
        <p:spPr>
          <a:xfrm>
            <a:off x="1529850" y="3682217"/>
            <a:ext cx="8270882" cy="167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1080654" indent="-1080654" algn="l">
              <a:spcBef>
                <a:spcPts val="5900"/>
              </a:spcBef>
              <a:buSzPct val="100000"/>
              <a:buAutoNum type="alphaUcPeriod" startAt="1"/>
              <a:defRPr i="0" sz="5200">
                <a:latin typeface="Helvetica Light"/>
                <a:ea typeface="Helvetica Light"/>
                <a:cs typeface="Helvetica Light"/>
                <a:sym typeface="Helvetica Light"/>
              </a:defRPr>
            </a:lvl1pPr>
          </a:lstStyle>
          <a:p>
            <a:pPr/>
            <a:r>
              <a:t>Phariseeism—the problem of pride.</a:t>
            </a:r>
          </a:p>
        </p:txBody>
      </p:sp>
      <p:sp>
        <p:nvSpPr>
          <p:cNvPr id="190" name="Shape 190"/>
          <p:cNvSpPr/>
          <p:nvPr/>
        </p:nvSpPr>
        <p:spPr>
          <a:xfrm>
            <a:off x="1509924" y="7135051"/>
            <a:ext cx="8144095" cy="167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1080654" indent="-1080654" algn="l">
              <a:spcBef>
                <a:spcPts val="5900"/>
              </a:spcBef>
              <a:buSzPct val="100000"/>
              <a:buAutoNum type="alphaUcPeriod" startAt="3"/>
              <a:defRPr i="0" sz="5200">
                <a:latin typeface="Helvetica Light"/>
                <a:ea typeface="Helvetica Light"/>
                <a:cs typeface="Helvetica Light"/>
                <a:sym typeface="Helvetica Light"/>
              </a:defRPr>
            </a:lvl1pPr>
          </a:lstStyle>
          <a:p>
            <a:pPr/>
            <a:r>
              <a:t>The Answer: The Cross must grow </a:t>
            </a:r>
          </a:p>
        </p:txBody>
      </p:sp>
      <p:pic>
        <p:nvPicPr>
          <p:cNvPr id="191" name="pasted-image.png"/>
          <p:cNvPicPr>
            <a:picLocks noChangeAspect="1"/>
          </p:cNvPicPr>
          <p:nvPr/>
        </p:nvPicPr>
        <p:blipFill>
          <a:blip r:embed="rId2">
            <a:extLst/>
          </a:blip>
          <a:srcRect l="987" t="923" r="741" b="1229"/>
          <a:stretch>
            <a:fillRect/>
          </a:stretch>
        </p:blipFill>
        <p:spPr>
          <a:xfrm>
            <a:off x="9995852" y="3071474"/>
            <a:ext cx="12584907" cy="100564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0800"/>
                </a:lnTo>
                <a:lnTo>
                  <a:pt x="0" y="21600"/>
                </a:lnTo>
                <a:lnTo>
                  <a:pt x="10800" y="21600"/>
                </a:lnTo>
                <a:lnTo>
                  <a:pt x="21600" y="21600"/>
                </a:lnTo>
                <a:lnTo>
                  <a:pt x="21600" y="10800"/>
                </a:lnTo>
                <a:lnTo>
                  <a:pt x="21600" y="0"/>
                </a:lnTo>
                <a:lnTo>
                  <a:pt x="10800" y="0"/>
                </a:lnTo>
                <a:lnTo>
                  <a:pt x="0" y="0"/>
                </a:lnTo>
                <a:close/>
              </a:path>
            </a:pathLst>
          </a:cu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ctrTitle"/>
          </p:nvPr>
        </p:nvSpPr>
        <p:spPr>
          <a:prstGeom prst="rect">
            <a:avLst/>
          </a:prstGeom>
        </p:spPr>
        <p:txBody>
          <a:bodyPr/>
          <a:lstStyle/>
          <a:p>
            <a:pPr/>
            <a:r>
              <a:t>Spiritual Character</a:t>
            </a:r>
          </a:p>
        </p:txBody>
      </p:sp>
      <p:sp>
        <p:nvSpPr>
          <p:cNvPr id="194" name="Shape 194"/>
          <p:cNvSpPr/>
          <p:nvPr>
            <p:ph type="subTitle" sz="quarter" idx="1"/>
          </p:nvPr>
        </p:nvSpPr>
        <p:spPr>
          <a:prstGeom prst="rect">
            <a:avLst/>
          </a:prstGeom>
        </p:spPr>
        <p:txBody>
          <a:bodyPr/>
          <a:lstStyle/>
          <a:p>
            <a:pPr defTabSz="478790">
              <a:defRPr sz="6321" u="none">
                <a:latin typeface="+mn-lt"/>
                <a:ea typeface="+mn-ea"/>
                <a:cs typeface="+mn-cs"/>
                <a:sym typeface="Azoft Sans"/>
              </a:defRPr>
            </a:pPr>
            <a:r>
              <a:t>Part 011 - Christian Growth</a:t>
            </a:r>
          </a:p>
          <a:p>
            <a:pPr defTabSz="478790">
              <a:defRPr sz="6321" u="none">
                <a:latin typeface="+mn-lt"/>
                <a:ea typeface="+mn-ea"/>
                <a:cs typeface="+mn-cs"/>
                <a:sym typeface="Azoft Sans"/>
              </a:defRPr>
            </a:pPr>
            <a:r>
              <a:t>Making Christ the focal point of our lives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p:nvPr>
        </p:nvSpPr>
        <p:spPr>
          <a:prstGeom prst="rect">
            <a:avLst/>
          </a:prstGeom>
        </p:spPr>
        <p:txBody>
          <a:bodyPr/>
          <a:lstStyle>
            <a:lvl1pPr marL="2094807" indent="-2094807" defTabSz="742950">
              <a:buSzPct val="100000"/>
              <a:buAutoNum type="romanUcPeriod" startAt="1"/>
              <a:defRPr sz="10080"/>
            </a:lvl1pPr>
          </a:lstStyle>
          <a:p>
            <a:pPr/>
            <a:r>
              <a:t>WHAT IS SPIRITUAL GROWTH? </a:t>
            </a:r>
          </a:p>
        </p:txBody>
      </p:sp>
      <p:sp>
        <p:nvSpPr>
          <p:cNvPr id="126" name="Shape 126"/>
          <p:cNvSpPr/>
          <p:nvPr/>
        </p:nvSpPr>
        <p:spPr>
          <a:xfrm>
            <a:off x="1419815" y="4591049"/>
            <a:ext cx="21544369" cy="6515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0" sz="8400">
                <a:latin typeface="Helvetica Light"/>
                <a:ea typeface="Helvetica Light"/>
                <a:cs typeface="Helvetica Light"/>
                <a:sym typeface="Helvetica Light"/>
              </a:defRPr>
            </a:pPr>
            <a:r>
              <a:t>Philippians 2:12- 13,</a:t>
            </a:r>
          </a:p>
          <a:p>
            <a:pPr>
              <a:defRPr i="0" sz="8400">
                <a:latin typeface="Helvetica Light"/>
                <a:ea typeface="Helvetica Light"/>
                <a:cs typeface="Helvetica Light"/>
                <a:sym typeface="Helvetica Light"/>
              </a:defRPr>
            </a:pPr>
            <a:r>
              <a:t>“Work out your salvation with fear and trembling, for it is God who works in you, to will and to act according to His good purpose.”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prstGeom prst="rect">
            <a:avLst/>
          </a:prstGeom>
        </p:spPr>
        <p:txBody>
          <a:bodyPr/>
          <a:lstStyle>
            <a:lvl1pPr marL="2094807" indent="-2094807" defTabSz="742950">
              <a:buSzPct val="100000"/>
              <a:buAutoNum type="romanUcPeriod" startAt="1"/>
              <a:defRPr sz="10080"/>
            </a:lvl1pPr>
          </a:lstStyle>
          <a:p>
            <a:pPr/>
            <a:r>
              <a:t>WHAT IS SPIRITUAL GROWTH? </a:t>
            </a:r>
          </a:p>
        </p:txBody>
      </p:sp>
      <p:pic>
        <p:nvPicPr>
          <p:cNvPr id="129" name="pasted-image.tiff"/>
          <p:cNvPicPr>
            <a:picLocks noChangeAspect="1"/>
          </p:cNvPicPr>
          <p:nvPr/>
        </p:nvPicPr>
        <p:blipFill>
          <a:blip r:embed="rId2">
            <a:extLst/>
          </a:blip>
          <a:srcRect l="4749" t="0" r="327" b="198"/>
          <a:stretch>
            <a:fillRect/>
          </a:stretch>
        </p:blipFill>
        <p:spPr>
          <a:xfrm>
            <a:off x="15234296" y="3254771"/>
            <a:ext cx="5788572" cy="9174958"/>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528" y="0"/>
                </a:moveTo>
                <a:cubicBezTo>
                  <a:pt x="21465" y="0"/>
                  <a:pt x="21414" y="32"/>
                  <a:pt x="21414" y="72"/>
                </a:cubicBezTo>
                <a:cubicBezTo>
                  <a:pt x="21414" y="170"/>
                  <a:pt x="21416" y="164"/>
                  <a:pt x="21228" y="593"/>
                </a:cubicBezTo>
                <a:cubicBezTo>
                  <a:pt x="21136" y="803"/>
                  <a:pt x="21035" y="1055"/>
                  <a:pt x="21003" y="1154"/>
                </a:cubicBezTo>
                <a:cubicBezTo>
                  <a:pt x="20900" y="1474"/>
                  <a:pt x="20718" y="1532"/>
                  <a:pt x="20137" y="1434"/>
                </a:cubicBezTo>
                <a:cubicBezTo>
                  <a:pt x="19528" y="1331"/>
                  <a:pt x="19280" y="1375"/>
                  <a:pt x="19137" y="1612"/>
                </a:cubicBezTo>
                <a:cubicBezTo>
                  <a:pt x="19058" y="1743"/>
                  <a:pt x="18891" y="1810"/>
                  <a:pt x="18452" y="1876"/>
                </a:cubicBezTo>
                <a:cubicBezTo>
                  <a:pt x="18133" y="1925"/>
                  <a:pt x="17796" y="1944"/>
                  <a:pt x="17703" y="1921"/>
                </a:cubicBezTo>
                <a:cubicBezTo>
                  <a:pt x="17494" y="1870"/>
                  <a:pt x="17481" y="1543"/>
                  <a:pt x="17679" y="1299"/>
                </a:cubicBezTo>
                <a:cubicBezTo>
                  <a:pt x="17759" y="1200"/>
                  <a:pt x="17835" y="1015"/>
                  <a:pt x="17849" y="890"/>
                </a:cubicBezTo>
                <a:cubicBezTo>
                  <a:pt x="17863" y="766"/>
                  <a:pt x="17952" y="527"/>
                  <a:pt x="18046" y="359"/>
                </a:cubicBezTo>
                <a:cubicBezTo>
                  <a:pt x="18115" y="234"/>
                  <a:pt x="18148" y="170"/>
                  <a:pt x="18174" y="113"/>
                </a:cubicBezTo>
                <a:cubicBezTo>
                  <a:pt x="18052" y="106"/>
                  <a:pt x="17912" y="99"/>
                  <a:pt x="17778" y="92"/>
                </a:cubicBezTo>
                <a:cubicBezTo>
                  <a:pt x="17761" y="98"/>
                  <a:pt x="17763" y="109"/>
                  <a:pt x="17750" y="115"/>
                </a:cubicBezTo>
                <a:lnTo>
                  <a:pt x="17521" y="688"/>
                </a:lnTo>
                <a:cubicBezTo>
                  <a:pt x="17370" y="1066"/>
                  <a:pt x="17134" y="1661"/>
                  <a:pt x="16997" y="2009"/>
                </a:cubicBezTo>
                <a:cubicBezTo>
                  <a:pt x="16817" y="2466"/>
                  <a:pt x="16734" y="2601"/>
                  <a:pt x="16536" y="2694"/>
                </a:cubicBezTo>
                <a:cubicBezTo>
                  <a:pt x="16495" y="2716"/>
                  <a:pt x="16445" y="2737"/>
                  <a:pt x="16390" y="2753"/>
                </a:cubicBezTo>
                <a:cubicBezTo>
                  <a:pt x="16383" y="2755"/>
                  <a:pt x="16379" y="2757"/>
                  <a:pt x="16372" y="2759"/>
                </a:cubicBezTo>
                <a:cubicBezTo>
                  <a:pt x="16166" y="2825"/>
                  <a:pt x="15824" y="2962"/>
                  <a:pt x="15612" y="3064"/>
                </a:cubicBezTo>
                <a:cubicBezTo>
                  <a:pt x="14672" y="3512"/>
                  <a:pt x="14154" y="3717"/>
                  <a:pt x="13692" y="3815"/>
                </a:cubicBezTo>
                <a:cubicBezTo>
                  <a:pt x="13594" y="3839"/>
                  <a:pt x="13508" y="3853"/>
                  <a:pt x="13407" y="3866"/>
                </a:cubicBezTo>
                <a:cubicBezTo>
                  <a:pt x="13398" y="3867"/>
                  <a:pt x="13388" y="3870"/>
                  <a:pt x="13379" y="3871"/>
                </a:cubicBezTo>
                <a:cubicBezTo>
                  <a:pt x="13048" y="3911"/>
                  <a:pt x="12718" y="3971"/>
                  <a:pt x="12647" y="4006"/>
                </a:cubicBezTo>
                <a:cubicBezTo>
                  <a:pt x="12484" y="4087"/>
                  <a:pt x="11332" y="4172"/>
                  <a:pt x="11235" y="4110"/>
                </a:cubicBezTo>
                <a:cubicBezTo>
                  <a:pt x="11195" y="4085"/>
                  <a:pt x="11263" y="3994"/>
                  <a:pt x="11384" y="3909"/>
                </a:cubicBezTo>
                <a:cubicBezTo>
                  <a:pt x="11689" y="3696"/>
                  <a:pt x="11773" y="3330"/>
                  <a:pt x="11616" y="2915"/>
                </a:cubicBezTo>
                <a:cubicBezTo>
                  <a:pt x="11386" y="2306"/>
                  <a:pt x="11165" y="1985"/>
                  <a:pt x="10831" y="1867"/>
                </a:cubicBezTo>
                <a:cubicBezTo>
                  <a:pt x="10791" y="1853"/>
                  <a:pt x="10746" y="1846"/>
                  <a:pt x="10702" y="1838"/>
                </a:cubicBezTo>
                <a:cubicBezTo>
                  <a:pt x="10567" y="1818"/>
                  <a:pt x="10417" y="1818"/>
                  <a:pt x="10240" y="1838"/>
                </a:cubicBezTo>
                <a:cubicBezTo>
                  <a:pt x="10224" y="1840"/>
                  <a:pt x="10206" y="1840"/>
                  <a:pt x="10189" y="1842"/>
                </a:cubicBezTo>
                <a:cubicBezTo>
                  <a:pt x="10153" y="1847"/>
                  <a:pt x="10120" y="1848"/>
                  <a:pt x="10081" y="1856"/>
                </a:cubicBezTo>
                <a:cubicBezTo>
                  <a:pt x="9801" y="1909"/>
                  <a:pt x="9385" y="2072"/>
                  <a:pt x="9136" y="2229"/>
                </a:cubicBezTo>
                <a:cubicBezTo>
                  <a:pt x="9021" y="2302"/>
                  <a:pt x="8976" y="2352"/>
                  <a:pt x="8912" y="2408"/>
                </a:cubicBezTo>
                <a:cubicBezTo>
                  <a:pt x="8773" y="2572"/>
                  <a:pt x="8693" y="2752"/>
                  <a:pt x="8722" y="2952"/>
                </a:cubicBezTo>
                <a:cubicBezTo>
                  <a:pt x="8723" y="2954"/>
                  <a:pt x="8727" y="2956"/>
                  <a:pt x="8727" y="2958"/>
                </a:cubicBezTo>
                <a:cubicBezTo>
                  <a:pt x="8744" y="3070"/>
                  <a:pt x="8796" y="3188"/>
                  <a:pt x="8866" y="3308"/>
                </a:cubicBezTo>
                <a:cubicBezTo>
                  <a:pt x="8876" y="3325"/>
                  <a:pt x="8883" y="3344"/>
                  <a:pt x="8894" y="3362"/>
                </a:cubicBezTo>
                <a:cubicBezTo>
                  <a:pt x="8894" y="3362"/>
                  <a:pt x="8894" y="3363"/>
                  <a:pt x="8894" y="3364"/>
                </a:cubicBezTo>
                <a:cubicBezTo>
                  <a:pt x="8955" y="3457"/>
                  <a:pt x="9047" y="3555"/>
                  <a:pt x="9139" y="3652"/>
                </a:cubicBezTo>
                <a:cubicBezTo>
                  <a:pt x="9187" y="3693"/>
                  <a:pt x="9236" y="3739"/>
                  <a:pt x="9280" y="3756"/>
                </a:cubicBezTo>
                <a:cubicBezTo>
                  <a:pt x="9328" y="3775"/>
                  <a:pt x="9365" y="3835"/>
                  <a:pt x="9383" y="3903"/>
                </a:cubicBezTo>
                <a:lnTo>
                  <a:pt x="9462" y="3977"/>
                </a:lnTo>
                <a:lnTo>
                  <a:pt x="9372" y="4034"/>
                </a:lnTo>
                <a:cubicBezTo>
                  <a:pt x="9310" y="4155"/>
                  <a:pt x="9060" y="4310"/>
                  <a:pt x="8444" y="4603"/>
                </a:cubicBezTo>
                <a:cubicBezTo>
                  <a:pt x="7920" y="4854"/>
                  <a:pt x="7369" y="5078"/>
                  <a:pt x="7220" y="5101"/>
                </a:cubicBezTo>
                <a:cubicBezTo>
                  <a:pt x="7034" y="5131"/>
                  <a:pt x="6875" y="5259"/>
                  <a:pt x="6710" y="5510"/>
                </a:cubicBezTo>
                <a:cubicBezTo>
                  <a:pt x="6578" y="5711"/>
                  <a:pt x="6417" y="5875"/>
                  <a:pt x="6354" y="5875"/>
                </a:cubicBezTo>
                <a:cubicBezTo>
                  <a:pt x="6290" y="5875"/>
                  <a:pt x="6173" y="6001"/>
                  <a:pt x="6093" y="6154"/>
                </a:cubicBezTo>
                <a:cubicBezTo>
                  <a:pt x="6062" y="6214"/>
                  <a:pt x="5997" y="6277"/>
                  <a:pt x="5954" y="6339"/>
                </a:cubicBezTo>
                <a:cubicBezTo>
                  <a:pt x="5953" y="6341"/>
                  <a:pt x="5951" y="6343"/>
                  <a:pt x="5950" y="6344"/>
                </a:cubicBezTo>
                <a:cubicBezTo>
                  <a:pt x="5946" y="6350"/>
                  <a:pt x="5941" y="6356"/>
                  <a:pt x="5937" y="6362"/>
                </a:cubicBezTo>
                <a:cubicBezTo>
                  <a:pt x="5732" y="6648"/>
                  <a:pt x="5445" y="6944"/>
                  <a:pt x="5162" y="7104"/>
                </a:cubicBezTo>
                <a:cubicBezTo>
                  <a:pt x="5017" y="7186"/>
                  <a:pt x="4805" y="7371"/>
                  <a:pt x="4687" y="7517"/>
                </a:cubicBezTo>
                <a:cubicBezTo>
                  <a:pt x="4646" y="7568"/>
                  <a:pt x="4592" y="7594"/>
                  <a:pt x="4541" y="7645"/>
                </a:cubicBezTo>
                <a:cubicBezTo>
                  <a:pt x="4446" y="7738"/>
                  <a:pt x="4346" y="7848"/>
                  <a:pt x="4277" y="7884"/>
                </a:cubicBezTo>
                <a:cubicBezTo>
                  <a:pt x="3921" y="8071"/>
                  <a:pt x="3631" y="8535"/>
                  <a:pt x="3631" y="8918"/>
                </a:cubicBezTo>
                <a:cubicBezTo>
                  <a:pt x="3631" y="9123"/>
                  <a:pt x="3527" y="9469"/>
                  <a:pt x="3402" y="9685"/>
                </a:cubicBezTo>
                <a:cubicBezTo>
                  <a:pt x="3277" y="9902"/>
                  <a:pt x="3115" y="10229"/>
                  <a:pt x="3043" y="10413"/>
                </a:cubicBezTo>
                <a:cubicBezTo>
                  <a:pt x="2922" y="10719"/>
                  <a:pt x="2814" y="10924"/>
                  <a:pt x="2685" y="11051"/>
                </a:cubicBezTo>
                <a:cubicBezTo>
                  <a:pt x="2684" y="11052"/>
                  <a:pt x="2685" y="11054"/>
                  <a:pt x="2685" y="11054"/>
                </a:cubicBezTo>
                <a:cubicBezTo>
                  <a:pt x="2680" y="11183"/>
                  <a:pt x="2584" y="11228"/>
                  <a:pt x="2326" y="11209"/>
                </a:cubicBezTo>
                <a:cubicBezTo>
                  <a:pt x="2155" y="11225"/>
                  <a:pt x="1947" y="11192"/>
                  <a:pt x="1662" y="11117"/>
                </a:cubicBezTo>
                <a:cubicBezTo>
                  <a:pt x="1389" y="11073"/>
                  <a:pt x="1147" y="11046"/>
                  <a:pt x="1073" y="11058"/>
                </a:cubicBezTo>
                <a:cubicBezTo>
                  <a:pt x="939" y="11127"/>
                  <a:pt x="606" y="11656"/>
                  <a:pt x="452" y="11994"/>
                </a:cubicBezTo>
                <a:cubicBezTo>
                  <a:pt x="408" y="12109"/>
                  <a:pt x="378" y="12212"/>
                  <a:pt x="381" y="12275"/>
                </a:cubicBezTo>
                <a:cubicBezTo>
                  <a:pt x="382" y="12295"/>
                  <a:pt x="373" y="12328"/>
                  <a:pt x="371" y="12352"/>
                </a:cubicBezTo>
                <a:cubicBezTo>
                  <a:pt x="367" y="12389"/>
                  <a:pt x="369" y="12410"/>
                  <a:pt x="351" y="12470"/>
                </a:cubicBezTo>
                <a:cubicBezTo>
                  <a:pt x="329" y="12559"/>
                  <a:pt x="294" y="12648"/>
                  <a:pt x="252" y="12728"/>
                </a:cubicBezTo>
                <a:cubicBezTo>
                  <a:pt x="248" y="12737"/>
                  <a:pt x="247" y="12750"/>
                  <a:pt x="242" y="12758"/>
                </a:cubicBezTo>
                <a:cubicBezTo>
                  <a:pt x="230" y="12787"/>
                  <a:pt x="226" y="12808"/>
                  <a:pt x="212" y="12837"/>
                </a:cubicBezTo>
                <a:cubicBezTo>
                  <a:pt x="137" y="12993"/>
                  <a:pt x="49" y="13218"/>
                  <a:pt x="10" y="13398"/>
                </a:cubicBezTo>
                <a:cubicBezTo>
                  <a:pt x="7" y="13412"/>
                  <a:pt x="7" y="13422"/>
                  <a:pt x="5" y="13435"/>
                </a:cubicBezTo>
                <a:cubicBezTo>
                  <a:pt x="-32" y="13699"/>
                  <a:pt x="137" y="13777"/>
                  <a:pt x="659" y="13874"/>
                </a:cubicBezTo>
                <a:cubicBezTo>
                  <a:pt x="946" y="13927"/>
                  <a:pt x="1387" y="13996"/>
                  <a:pt x="1772" y="14054"/>
                </a:cubicBezTo>
                <a:cubicBezTo>
                  <a:pt x="1938" y="14081"/>
                  <a:pt x="2068" y="14103"/>
                  <a:pt x="2240" y="14129"/>
                </a:cubicBezTo>
                <a:cubicBezTo>
                  <a:pt x="2663" y="14189"/>
                  <a:pt x="3249" y="14270"/>
                  <a:pt x="3631" y="14325"/>
                </a:cubicBezTo>
                <a:cubicBezTo>
                  <a:pt x="4052" y="14386"/>
                  <a:pt x="4692" y="14453"/>
                  <a:pt x="5055" y="14476"/>
                </a:cubicBezTo>
                <a:cubicBezTo>
                  <a:pt x="5832" y="14523"/>
                  <a:pt x="5819" y="14537"/>
                  <a:pt x="5942" y="13552"/>
                </a:cubicBezTo>
                <a:cubicBezTo>
                  <a:pt x="5985" y="13213"/>
                  <a:pt x="6066" y="12919"/>
                  <a:pt x="6121" y="12898"/>
                </a:cubicBezTo>
                <a:cubicBezTo>
                  <a:pt x="6304" y="12826"/>
                  <a:pt x="6477" y="13266"/>
                  <a:pt x="6389" y="13574"/>
                </a:cubicBezTo>
                <a:cubicBezTo>
                  <a:pt x="6327" y="13791"/>
                  <a:pt x="6285" y="14187"/>
                  <a:pt x="6250" y="14656"/>
                </a:cubicBezTo>
                <a:cubicBezTo>
                  <a:pt x="6250" y="14696"/>
                  <a:pt x="6245" y="14727"/>
                  <a:pt x="6243" y="14764"/>
                </a:cubicBezTo>
                <a:cubicBezTo>
                  <a:pt x="6173" y="15785"/>
                  <a:pt x="6164" y="17239"/>
                  <a:pt x="6229" y="18890"/>
                </a:cubicBezTo>
                <a:cubicBezTo>
                  <a:pt x="6232" y="18949"/>
                  <a:pt x="6234" y="19008"/>
                  <a:pt x="6235" y="19064"/>
                </a:cubicBezTo>
                <a:cubicBezTo>
                  <a:pt x="6280" y="20125"/>
                  <a:pt x="6303" y="20249"/>
                  <a:pt x="6521" y="20304"/>
                </a:cubicBezTo>
                <a:cubicBezTo>
                  <a:pt x="6544" y="20312"/>
                  <a:pt x="6570" y="20316"/>
                  <a:pt x="6589" y="20326"/>
                </a:cubicBezTo>
                <a:cubicBezTo>
                  <a:pt x="6870" y="20399"/>
                  <a:pt x="6856" y="20467"/>
                  <a:pt x="6457" y="21059"/>
                </a:cubicBezTo>
                <a:cubicBezTo>
                  <a:pt x="6392" y="21155"/>
                  <a:pt x="6391" y="21164"/>
                  <a:pt x="6339" y="21244"/>
                </a:cubicBezTo>
                <a:cubicBezTo>
                  <a:pt x="6331" y="21290"/>
                  <a:pt x="6303" y="21331"/>
                  <a:pt x="6265" y="21361"/>
                </a:cubicBezTo>
                <a:cubicBezTo>
                  <a:pt x="6226" y="21423"/>
                  <a:pt x="6159" y="21520"/>
                  <a:pt x="6147" y="21544"/>
                </a:cubicBezTo>
                <a:cubicBezTo>
                  <a:pt x="6164" y="21555"/>
                  <a:pt x="6403" y="21560"/>
                  <a:pt x="6525" y="21568"/>
                </a:cubicBezTo>
                <a:lnTo>
                  <a:pt x="6874" y="21019"/>
                </a:lnTo>
                <a:cubicBezTo>
                  <a:pt x="7283" y="20374"/>
                  <a:pt x="7596" y="20167"/>
                  <a:pt x="8094" y="20213"/>
                </a:cubicBezTo>
                <a:cubicBezTo>
                  <a:pt x="8273" y="20230"/>
                  <a:pt x="9050" y="20468"/>
                  <a:pt x="9821" y="20743"/>
                </a:cubicBezTo>
                <a:cubicBezTo>
                  <a:pt x="11109" y="21203"/>
                  <a:pt x="11219" y="21262"/>
                  <a:pt x="11187" y="21445"/>
                </a:cubicBezTo>
                <a:lnTo>
                  <a:pt x="11164" y="21600"/>
                </a:lnTo>
                <a:cubicBezTo>
                  <a:pt x="11248" y="21597"/>
                  <a:pt x="11603" y="21595"/>
                  <a:pt x="11616" y="21592"/>
                </a:cubicBezTo>
                <a:lnTo>
                  <a:pt x="11745" y="21364"/>
                </a:lnTo>
                <a:cubicBezTo>
                  <a:pt x="11830" y="21210"/>
                  <a:pt x="12020" y="20885"/>
                  <a:pt x="12169" y="20640"/>
                </a:cubicBezTo>
                <a:cubicBezTo>
                  <a:pt x="14059" y="17536"/>
                  <a:pt x="16703" y="12941"/>
                  <a:pt x="17071" y="12122"/>
                </a:cubicBezTo>
                <a:cubicBezTo>
                  <a:pt x="17136" y="11979"/>
                  <a:pt x="17338" y="11577"/>
                  <a:pt x="17521" y="11230"/>
                </a:cubicBezTo>
                <a:cubicBezTo>
                  <a:pt x="17842" y="10617"/>
                  <a:pt x="18494" y="9264"/>
                  <a:pt x="18614" y="8961"/>
                </a:cubicBezTo>
                <a:cubicBezTo>
                  <a:pt x="18646" y="8879"/>
                  <a:pt x="18858" y="8377"/>
                  <a:pt x="19084" y="7846"/>
                </a:cubicBezTo>
                <a:cubicBezTo>
                  <a:pt x="19733" y="6319"/>
                  <a:pt x="20194" y="5056"/>
                  <a:pt x="21314" y="1727"/>
                </a:cubicBezTo>
                <a:cubicBezTo>
                  <a:pt x="21387" y="1510"/>
                  <a:pt x="21492" y="1315"/>
                  <a:pt x="21546" y="1294"/>
                </a:cubicBezTo>
                <a:cubicBezTo>
                  <a:pt x="21555" y="1291"/>
                  <a:pt x="21560" y="1242"/>
                  <a:pt x="21568" y="1224"/>
                </a:cubicBezTo>
                <a:cubicBezTo>
                  <a:pt x="21556" y="684"/>
                  <a:pt x="21545" y="0"/>
                  <a:pt x="21528" y="0"/>
                </a:cubicBezTo>
                <a:close/>
                <a:moveTo>
                  <a:pt x="19483" y="1752"/>
                </a:moveTo>
                <a:cubicBezTo>
                  <a:pt x="19737" y="1727"/>
                  <a:pt x="19800" y="1831"/>
                  <a:pt x="19533" y="1999"/>
                </a:cubicBezTo>
                <a:cubicBezTo>
                  <a:pt x="19165" y="2232"/>
                  <a:pt x="19510" y="2197"/>
                  <a:pt x="20119" y="1939"/>
                </a:cubicBezTo>
                <a:cubicBezTo>
                  <a:pt x="20677" y="1702"/>
                  <a:pt x="20818" y="1705"/>
                  <a:pt x="20818" y="1957"/>
                </a:cubicBezTo>
                <a:cubicBezTo>
                  <a:pt x="20818" y="2231"/>
                  <a:pt x="19758" y="5235"/>
                  <a:pt x="19634" y="5314"/>
                </a:cubicBezTo>
                <a:cubicBezTo>
                  <a:pt x="19570" y="5354"/>
                  <a:pt x="18898" y="5446"/>
                  <a:pt x="18139" y="5516"/>
                </a:cubicBezTo>
                <a:cubicBezTo>
                  <a:pt x="16526" y="5666"/>
                  <a:pt x="16034" y="5680"/>
                  <a:pt x="15934" y="5578"/>
                </a:cubicBezTo>
                <a:cubicBezTo>
                  <a:pt x="15894" y="5537"/>
                  <a:pt x="15996" y="5190"/>
                  <a:pt x="16162" y="4806"/>
                </a:cubicBezTo>
                <a:cubicBezTo>
                  <a:pt x="16327" y="4422"/>
                  <a:pt x="16462" y="4041"/>
                  <a:pt x="16462" y="3961"/>
                </a:cubicBezTo>
                <a:cubicBezTo>
                  <a:pt x="16462" y="3836"/>
                  <a:pt x="16872" y="3576"/>
                  <a:pt x="18278" y="2813"/>
                </a:cubicBezTo>
                <a:cubicBezTo>
                  <a:pt x="18342" y="2779"/>
                  <a:pt x="18297" y="2690"/>
                  <a:pt x="18164" y="2597"/>
                </a:cubicBezTo>
                <a:cubicBezTo>
                  <a:pt x="17941" y="2442"/>
                  <a:pt x="17939" y="2439"/>
                  <a:pt x="18199" y="2306"/>
                </a:cubicBezTo>
                <a:cubicBezTo>
                  <a:pt x="18344" y="2232"/>
                  <a:pt x="18567" y="2189"/>
                  <a:pt x="18692" y="2210"/>
                </a:cubicBezTo>
                <a:cubicBezTo>
                  <a:pt x="18874" y="2240"/>
                  <a:pt x="18906" y="2215"/>
                  <a:pt x="18856" y="2095"/>
                </a:cubicBezTo>
                <a:cubicBezTo>
                  <a:pt x="18809" y="1981"/>
                  <a:pt x="18887" y="1916"/>
                  <a:pt x="19174" y="1822"/>
                </a:cubicBezTo>
                <a:cubicBezTo>
                  <a:pt x="19296" y="1782"/>
                  <a:pt x="19398" y="1760"/>
                  <a:pt x="19483" y="1752"/>
                </a:cubicBezTo>
                <a:close/>
                <a:moveTo>
                  <a:pt x="15826" y="4200"/>
                </a:moveTo>
                <a:cubicBezTo>
                  <a:pt x="15889" y="4198"/>
                  <a:pt x="15917" y="4222"/>
                  <a:pt x="15947" y="4272"/>
                </a:cubicBezTo>
                <a:cubicBezTo>
                  <a:pt x="15985" y="4334"/>
                  <a:pt x="15952" y="4495"/>
                  <a:pt x="15876" y="4629"/>
                </a:cubicBezTo>
                <a:cubicBezTo>
                  <a:pt x="15800" y="4762"/>
                  <a:pt x="15638" y="5122"/>
                  <a:pt x="15513" y="5428"/>
                </a:cubicBezTo>
                <a:cubicBezTo>
                  <a:pt x="15241" y="6093"/>
                  <a:pt x="14784" y="7051"/>
                  <a:pt x="14392" y="7785"/>
                </a:cubicBezTo>
                <a:cubicBezTo>
                  <a:pt x="14235" y="8078"/>
                  <a:pt x="14106" y="8349"/>
                  <a:pt x="14106" y="8388"/>
                </a:cubicBezTo>
                <a:cubicBezTo>
                  <a:pt x="14106" y="8428"/>
                  <a:pt x="14020" y="8592"/>
                  <a:pt x="13911" y="8750"/>
                </a:cubicBezTo>
                <a:cubicBezTo>
                  <a:pt x="13802" y="8908"/>
                  <a:pt x="13718" y="9057"/>
                  <a:pt x="13728" y="9084"/>
                </a:cubicBezTo>
                <a:cubicBezTo>
                  <a:pt x="13758" y="9166"/>
                  <a:pt x="13150" y="10296"/>
                  <a:pt x="13023" y="10394"/>
                </a:cubicBezTo>
                <a:cubicBezTo>
                  <a:pt x="12859" y="10520"/>
                  <a:pt x="12724" y="10506"/>
                  <a:pt x="12106" y="10296"/>
                </a:cubicBezTo>
                <a:cubicBezTo>
                  <a:pt x="11094" y="9954"/>
                  <a:pt x="11122" y="9972"/>
                  <a:pt x="11310" y="9832"/>
                </a:cubicBezTo>
                <a:cubicBezTo>
                  <a:pt x="11740" y="9513"/>
                  <a:pt x="11797" y="9246"/>
                  <a:pt x="11644" y="8303"/>
                </a:cubicBezTo>
                <a:cubicBezTo>
                  <a:pt x="11564" y="7807"/>
                  <a:pt x="11501" y="7332"/>
                  <a:pt x="11502" y="7250"/>
                </a:cubicBezTo>
                <a:cubicBezTo>
                  <a:pt x="11508" y="6930"/>
                  <a:pt x="12143" y="5681"/>
                  <a:pt x="12384" y="5516"/>
                </a:cubicBezTo>
                <a:cubicBezTo>
                  <a:pt x="12618" y="5356"/>
                  <a:pt x="14606" y="4569"/>
                  <a:pt x="15495" y="4284"/>
                </a:cubicBezTo>
                <a:cubicBezTo>
                  <a:pt x="15665" y="4229"/>
                  <a:pt x="15763" y="4201"/>
                  <a:pt x="15826" y="4200"/>
                </a:cubicBezTo>
                <a:close/>
                <a:moveTo>
                  <a:pt x="19288" y="5624"/>
                </a:moveTo>
                <a:cubicBezTo>
                  <a:pt x="19374" y="5628"/>
                  <a:pt x="19427" y="5637"/>
                  <a:pt x="19448" y="5650"/>
                </a:cubicBezTo>
                <a:cubicBezTo>
                  <a:pt x="19529" y="5701"/>
                  <a:pt x="19500" y="5909"/>
                  <a:pt x="19359" y="6301"/>
                </a:cubicBezTo>
                <a:cubicBezTo>
                  <a:pt x="19009" y="7270"/>
                  <a:pt x="18200" y="9105"/>
                  <a:pt x="18078" y="9203"/>
                </a:cubicBezTo>
                <a:cubicBezTo>
                  <a:pt x="17903" y="9345"/>
                  <a:pt x="14243" y="9336"/>
                  <a:pt x="14157" y="9194"/>
                </a:cubicBezTo>
                <a:cubicBezTo>
                  <a:pt x="14095" y="9092"/>
                  <a:pt x="15391" y="6389"/>
                  <a:pt x="15677" y="6024"/>
                </a:cubicBezTo>
                <a:cubicBezTo>
                  <a:pt x="15814" y="5848"/>
                  <a:pt x="15921" y="5831"/>
                  <a:pt x="17575" y="5706"/>
                </a:cubicBezTo>
                <a:cubicBezTo>
                  <a:pt x="18170" y="5661"/>
                  <a:pt x="18618" y="5634"/>
                  <a:pt x="18927" y="5625"/>
                </a:cubicBezTo>
                <a:cubicBezTo>
                  <a:pt x="19082" y="5620"/>
                  <a:pt x="19201" y="5620"/>
                  <a:pt x="19288" y="5624"/>
                </a:cubicBezTo>
                <a:close/>
                <a:moveTo>
                  <a:pt x="6447" y="7862"/>
                </a:moveTo>
                <a:lnTo>
                  <a:pt x="6568" y="8058"/>
                </a:lnTo>
                <a:cubicBezTo>
                  <a:pt x="6678" y="8240"/>
                  <a:pt x="6704" y="8441"/>
                  <a:pt x="6707" y="9054"/>
                </a:cubicBezTo>
                <a:cubicBezTo>
                  <a:pt x="6708" y="9186"/>
                  <a:pt x="6604" y="9388"/>
                  <a:pt x="6478" y="9500"/>
                </a:cubicBezTo>
                <a:cubicBezTo>
                  <a:pt x="5867" y="10045"/>
                  <a:pt x="5775" y="10624"/>
                  <a:pt x="6161" y="11466"/>
                </a:cubicBezTo>
                <a:cubicBezTo>
                  <a:pt x="6249" y="11657"/>
                  <a:pt x="6288" y="11833"/>
                  <a:pt x="6250" y="11857"/>
                </a:cubicBezTo>
                <a:cubicBezTo>
                  <a:pt x="6212" y="11881"/>
                  <a:pt x="6123" y="11898"/>
                  <a:pt x="6053" y="11895"/>
                </a:cubicBezTo>
                <a:cubicBezTo>
                  <a:pt x="5863" y="11888"/>
                  <a:pt x="4682" y="11682"/>
                  <a:pt x="4563" y="11635"/>
                </a:cubicBezTo>
                <a:cubicBezTo>
                  <a:pt x="4454" y="11593"/>
                  <a:pt x="4474" y="11341"/>
                  <a:pt x="4594" y="11265"/>
                </a:cubicBezTo>
                <a:cubicBezTo>
                  <a:pt x="4680" y="11211"/>
                  <a:pt x="4426" y="10502"/>
                  <a:pt x="4248" y="10301"/>
                </a:cubicBezTo>
                <a:cubicBezTo>
                  <a:pt x="4149" y="10189"/>
                  <a:pt x="4152" y="10125"/>
                  <a:pt x="4263" y="10041"/>
                </a:cubicBezTo>
                <a:cubicBezTo>
                  <a:pt x="4343" y="9980"/>
                  <a:pt x="4562" y="9689"/>
                  <a:pt x="4745" y="9395"/>
                </a:cubicBezTo>
                <a:cubicBezTo>
                  <a:pt x="4927" y="9101"/>
                  <a:pt x="5226" y="8767"/>
                  <a:pt x="5412" y="8655"/>
                </a:cubicBezTo>
                <a:cubicBezTo>
                  <a:pt x="5597" y="8543"/>
                  <a:pt x="5750" y="8412"/>
                  <a:pt x="5750" y="8366"/>
                </a:cubicBezTo>
                <a:cubicBezTo>
                  <a:pt x="5750" y="8320"/>
                  <a:pt x="5909" y="8187"/>
                  <a:pt x="6101" y="8071"/>
                </a:cubicBezTo>
                <a:lnTo>
                  <a:pt x="6447" y="7862"/>
                </a:lnTo>
                <a:close/>
                <a:moveTo>
                  <a:pt x="14353" y="9489"/>
                </a:moveTo>
                <a:cubicBezTo>
                  <a:pt x="14481" y="9505"/>
                  <a:pt x="15222" y="9522"/>
                  <a:pt x="15998" y="9527"/>
                </a:cubicBezTo>
                <a:cubicBezTo>
                  <a:pt x="17587" y="9539"/>
                  <a:pt x="17728" y="9578"/>
                  <a:pt x="17575" y="9971"/>
                </a:cubicBezTo>
                <a:cubicBezTo>
                  <a:pt x="17525" y="10102"/>
                  <a:pt x="17480" y="10247"/>
                  <a:pt x="17478" y="10294"/>
                </a:cubicBezTo>
                <a:cubicBezTo>
                  <a:pt x="17475" y="10340"/>
                  <a:pt x="17435" y="10403"/>
                  <a:pt x="17389" y="10432"/>
                </a:cubicBezTo>
                <a:cubicBezTo>
                  <a:pt x="17343" y="10461"/>
                  <a:pt x="17303" y="10569"/>
                  <a:pt x="17303" y="10673"/>
                </a:cubicBezTo>
                <a:cubicBezTo>
                  <a:pt x="17303" y="10777"/>
                  <a:pt x="17228" y="10930"/>
                  <a:pt x="17136" y="11013"/>
                </a:cubicBezTo>
                <a:cubicBezTo>
                  <a:pt x="17044" y="11096"/>
                  <a:pt x="17001" y="11183"/>
                  <a:pt x="17040" y="11207"/>
                </a:cubicBezTo>
                <a:cubicBezTo>
                  <a:pt x="17105" y="11248"/>
                  <a:pt x="17008" y="11422"/>
                  <a:pt x="16540" y="12102"/>
                </a:cubicBezTo>
                <a:cubicBezTo>
                  <a:pt x="16452" y="12231"/>
                  <a:pt x="16359" y="12426"/>
                  <a:pt x="16336" y="12535"/>
                </a:cubicBezTo>
                <a:cubicBezTo>
                  <a:pt x="16313" y="12644"/>
                  <a:pt x="16243" y="12822"/>
                  <a:pt x="16177" y="12931"/>
                </a:cubicBezTo>
                <a:cubicBezTo>
                  <a:pt x="16053" y="13134"/>
                  <a:pt x="15790" y="13184"/>
                  <a:pt x="15485" y="13062"/>
                </a:cubicBezTo>
                <a:cubicBezTo>
                  <a:pt x="15393" y="13026"/>
                  <a:pt x="15277" y="13012"/>
                  <a:pt x="15227" y="13031"/>
                </a:cubicBezTo>
                <a:cubicBezTo>
                  <a:pt x="15177" y="13051"/>
                  <a:pt x="15085" y="13046"/>
                  <a:pt x="15023" y="13022"/>
                </a:cubicBezTo>
                <a:cubicBezTo>
                  <a:pt x="14958" y="12996"/>
                  <a:pt x="15054" y="12819"/>
                  <a:pt x="15252" y="12598"/>
                </a:cubicBezTo>
                <a:cubicBezTo>
                  <a:pt x="15681" y="12118"/>
                  <a:pt x="15710" y="11692"/>
                  <a:pt x="15334" y="11469"/>
                </a:cubicBezTo>
                <a:cubicBezTo>
                  <a:pt x="15192" y="11385"/>
                  <a:pt x="14705" y="11169"/>
                  <a:pt x="14250" y="10989"/>
                </a:cubicBezTo>
                <a:cubicBezTo>
                  <a:pt x="13795" y="10809"/>
                  <a:pt x="13422" y="10618"/>
                  <a:pt x="13422" y="10565"/>
                </a:cubicBezTo>
                <a:cubicBezTo>
                  <a:pt x="13422" y="10438"/>
                  <a:pt x="13875" y="9656"/>
                  <a:pt x="14013" y="9545"/>
                </a:cubicBezTo>
                <a:cubicBezTo>
                  <a:pt x="14072" y="9498"/>
                  <a:pt x="14225" y="9474"/>
                  <a:pt x="14353" y="9489"/>
                </a:cubicBezTo>
                <a:close/>
                <a:moveTo>
                  <a:pt x="9950" y="11857"/>
                </a:moveTo>
                <a:cubicBezTo>
                  <a:pt x="10082" y="11863"/>
                  <a:pt x="10295" y="11901"/>
                  <a:pt x="10689" y="11978"/>
                </a:cubicBezTo>
                <a:cubicBezTo>
                  <a:pt x="11155" y="12069"/>
                  <a:pt x="11601" y="12175"/>
                  <a:pt x="11680" y="12213"/>
                </a:cubicBezTo>
                <a:cubicBezTo>
                  <a:pt x="11861" y="12300"/>
                  <a:pt x="11866" y="12571"/>
                  <a:pt x="11687" y="12684"/>
                </a:cubicBezTo>
                <a:cubicBezTo>
                  <a:pt x="11612" y="12731"/>
                  <a:pt x="11584" y="12770"/>
                  <a:pt x="11627" y="12770"/>
                </a:cubicBezTo>
                <a:cubicBezTo>
                  <a:pt x="11699" y="12770"/>
                  <a:pt x="11436" y="13240"/>
                  <a:pt x="11081" y="13743"/>
                </a:cubicBezTo>
                <a:cubicBezTo>
                  <a:pt x="10997" y="13862"/>
                  <a:pt x="10866" y="14090"/>
                  <a:pt x="10788" y="14249"/>
                </a:cubicBezTo>
                <a:cubicBezTo>
                  <a:pt x="10650" y="14532"/>
                  <a:pt x="9725" y="15366"/>
                  <a:pt x="9551" y="15366"/>
                </a:cubicBezTo>
                <a:cubicBezTo>
                  <a:pt x="9452" y="15366"/>
                  <a:pt x="9218" y="15660"/>
                  <a:pt x="9079" y="15958"/>
                </a:cubicBezTo>
                <a:cubicBezTo>
                  <a:pt x="9011" y="16103"/>
                  <a:pt x="9041" y="16179"/>
                  <a:pt x="9197" y="16269"/>
                </a:cubicBezTo>
                <a:cubicBezTo>
                  <a:pt x="9435" y="16404"/>
                  <a:pt x="9430" y="16487"/>
                  <a:pt x="9172" y="16821"/>
                </a:cubicBezTo>
                <a:cubicBezTo>
                  <a:pt x="9070" y="16953"/>
                  <a:pt x="8903" y="17184"/>
                  <a:pt x="8801" y="17333"/>
                </a:cubicBezTo>
                <a:cubicBezTo>
                  <a:pt x="8519" y="17744"/>
                  <a:pt x="8414" y="17681"/>
                  <a:pt x="8404" y="17094"/>
                </a:cubicBezTo>
                <a:cubicBezTo>
                  <a:pt x="8398" y="16658"/>
                  <a:pt x="8436" y="16441"/>
                  <a:pt x="8690" y="15439"/>
                </a:cubicBezTo>
                <a:cubicBezTo>
                  <a:pt x="8785" y="15062"/>
                  <a:pt x="8940" y="14445"/>
                  <a:pt x="9033" y="14068"/>
                </a:cubicBezTo>
                <a:cubicBezTo>
                  <a:pt x="9400" y="12586"/>
                  <a:pt x="9565" y="12052"/>
                  <a:pt x="9700" y="11935"/>
                </a:cubicBezTo>
                <a:cubicBezTo>
                  <a:pt x="9765" y="11879"/>
                  <a:pt x="9818" y="11851"/>
                  <a:pt x="9950" y="11857"/>
                </a:cubicBezTo>
                <a:close/>
                <a:moveTo>
                  <a:pt x="14909" y="13321"/>
                </a:moveTo>
                <a:cubicBezTo>
                  <a:pt x="14965" y="13319"/>
                  <a:pt x="15022" y="13319"/>
                  <a:pt x="15081" y="13322"/>
                </a:cubicBezTo>
                <a:cubicBezTo>
                  <a:pt x="15315" y="13332"/>
                  <a:pt x="15559" y="13379"/>
                  <a:pt x="15695" y="13459"/>
                </a:cubicBezTo>
                <a:cubicBezTo>
                  <a:pt x="15866" y="13561"/>
                  <a:pt x="15917" y="13456"/>
                  <a:pt x="14427" y="16012"/>
                </a:cubicBezTo>
                <a:cubicBezTo>
                  <a:pt x="14094" y="16584"/>
                  <a:pt x="13762" y="17064"/>
                  <a:pt x="13692" y="17078"/>
                </a:cubicBezTo>
                <a:cubicBezTo>
                  <a:pt x="13549" y="17107"/>
                  <a:pt x="13194" y="16795"/>
                  <a:pt x="13194" y="16641"/>
                </a:cubicBezTo>
                <a:cubicBezTo>
                  <a:pt x="13194" y="16579"/>
                  <a:pt x="13022" y="16523"/>
                  <a:pt x="12755" y="16496"/>
                </a:cubicBezTo>
                <a:cubicBezTo>
                  <a:pt x="12514" y="16471"/>
                  <a:pt x="12240" y="16393"/>
                  <a:pt x="12141" y="16323"/>
                </a:cubicBezTo>
                <a:cubicBezTo>
                  <a:pt x="11956" y="16191"/>
                  <a:pt x="11589" y="15684"/>
                  <a:pt x="11616" y="15597"/>
                </a:cubicBezTo>
                <a:cubicBezTo>
                  <a:pt x="11625" y="15570"/>
                  <a:pt x="11594" y="15494"/>
                  <a:pt x="11548" y="15428"/>
                </a:cubicBezTo>
                <a:cubicBezTo>
                  <a:pt x="11461" y="15302"/>
                  <a:pt x="11646" y="15005"/>
                  <a:pt x="11813" y="15005"/>
                </a:cubicBezTo>
                <a:cubicBezTo>
                  <a:pt x="11866" y="15005"/>
                  <a:pt x="12127" y="15054"/>
                  <a:pt x="12394" y="15114"/>
                </a:cubicBezTo>
                <a:cubicBezTo>
                  <a:pt x="12985" y="15246"/>
                  <a:pt x="13192" y="15250"/>
                  <a:pt x="13194" y="15132"/>
                </a:cubicBezTo>
                <a:cubicBezTo>
                  <a:pt x="13196" y="15003"/>
                  <a:pt x="14311" y="13554"/>
                  <a:pt x="14520" y="13408"/>
                </a:cubicBezTo>
                <a:cubicBezTo>
                  <a:pt x="14596" y="13355"/>
                  <a:pt x="14742" y="13327"/>
                  <a:pt x="14909" y="13321"/>
                </a:cubicBezTo>
                <a:close/>
                <a:moveTo>
                  <a:pt x="9944" y="16553"/>
                </a:moveTo>
                <a:cubicBezTo>
                  <a:pt x="9990" y="16552"/>
                  <a:pt x="10051" y="16556"/>
                  <a:pt x="10121" y="16564"/>
                </a:cubicBezTo>
                <a:cubicBezTo>
                  <a:pt x="10263" y="16579"/>
                  <a:pt x="10448" y="16612"/>
                  <a:pt x="10649" y="16656"/>
                </a:cubicBezTo>
                <a:cubicBezTo>
                  <a:pt x="11031" y="16740"/>
                  <a:pt x="11835" y="16915"/>
                  <a:pt x="12440" y="17044"/>
                </a:cubicBezTo>
                <a:cubicBezTo>
                  <a:pt x="13045" y="17174"/>
                  <a:pt x="13566" y="17318"/>
                  <a:pt x="13596" y="17368"/>
                </a:cubicBezTo>
                <a:cubicBezTo>
                  <a:pt x="13627" y="17418"/>
                  <a:pt x="13384" y="17890"/>
                  <a:pt x="13058" y="18417"/>
                </a:cubicBezTo>
                <a:cubicBezTo>
                  <a:pt x="12732" y="18943"/>
                  <a:pt x="12239" y="19739"/>
                  <a:pt x="11962" y="20186"/>
                </a:cubicBezTo>
                <a:cubicBezTo>
                  <a:pt x="11685" y="20633"/>
                  <a:pt x="11406" y="21007"/>
                  <a:pt x="11341" y="21016"/>
                </a:cubicBezTo>
                <a:cubicBezTo>
                  <a:pt x="11234" y="21031"/>
                  <a:pt x="10601" y="20825"/>
                  <a:pt x="9889" y="20547"/>
                </a:cubicBezTo>
                <a:lnTo>
                  <a:pt x="9611" y="20441"/>
                </a:lnTo>
                <a:lnTo>
                  <a:pt x="9861" y="20274"/>
                </a:lnTo>
                <a:cubicBezTo>
                  <a:pt x="10132" y="20092"/>
                  <a:pt x="10083" y="20007"/>
                  <a:pt x="9704" y="20006"/>
                </a:cubicBezTo>
                <a:cubicBezTo>
                  <a:pt x="9569" y="20006"/>
                  <a:pt x="9228" y="19871"/>
                  <a:pt x="8947" y="19706"/>
                </a:cubicBezTo>
                <a:lnTo>
                  <a:pt x="8437" y="19406"/>
                </a:lnTo>
                <a:lnTo>
                  <a:pt x="8487" y="18906"/>
                </a:lnTo>
                <a:cubicBezTo>
                  <a:pt x="8525" y="18511"/>
                  <a:pt x="8660" y="18223"/>
                  <a:pt x="9139" y="17522"/>
                </a:cubicBezTo>
                <a:cubicBezTo>
                  <a:pt x="9473" y="17034"/>
                  <a:pt x="9793" y="16605"/>
                  <a:pt x="9851" y="16569"/>
                </a:cubicBezTo>
                <a:cubicBezTo>
                  <a:pt x="9866" y="16559"/>
                  <a:pt x="9898" y="16553"/>
                  <a:pt x="9944" y="16553"/>
                </a:cubicBezTo>
                <a:close/>
              </a:path>
            </a:pathLst>
          </a:custGeom>
          <a:ln w="12700">
            <a:miter lim="400000"/>
          </a:ln>
        </p:spPr>
      </p:pic>
      <p:sp>
        <p:nvSpPr>
          <p:cNvPr id="130" name="Shape 130"/>
          <p:cNvSpPr/>
          <p:nvPr/>
        </p:nvSpPr>
        <p:spPr>
          <a:xfrm>
            <a:off x="2101065" y="3619499"/>
            <a:ext cx="10857969" cy="844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745672" indent="-1745672" algn="l">
              <a:buSzPct val="100000"/>
              <a:buAutoNum type="alphaUcPeriod" startAt="1"/>
              <a:defRPr b="1" i="0" sz="6100"/>
            </a:pPr>
            <a:r>
              <a:t>The Ladder or Stairs </a:t>
            </a:r>
          </a:p>
          <a:p>
            <a:pPr algn="l">
              <a:defRPr i="0" sz="6100">
                <a:latin typeface="Helvetica Light"/>
                <a:ea typeface="Helvetica Light"/>
                <a:cs typeface="Helvetica Light"/>
                <a:sym typeface="Helvetica Light"/>
              </a:defRPr>
            </a:pPr>
            <a:r>
              <a:t>Many believers view spiritual growth as a ladder or as a set of stairs that we climb. When we are really spiritual, we consider ourselves to be high on the ladder. However, when we are not spiritual, we are low on the ladder.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prstGeom prst="rect">
            <a:avLst/>
          </a:prstGeom>
        </p:spPr>
        <p:txBody>
          <a:bodyPr/>
          <a:lstStyle>
            <a:lvl1pPr marL="2094807" indent="-2094807" defTabSz="742950">
              <a:buSzPct val="100000"/>
              <a:buAutoNum type="romanUcPeriod" startAt="1"/>
              <a:defRPr sz="10080"/>
            </a:lvl1pPr>
          </a:lstStyle>
          <a:p>
            <a:pPr/>
            <a:r>
              <a:t>WHAT IS SPIRITUAL GROWTH? </a:t>
            </a:r>
          </a:p>
        </p:txBody>
      </p:sp>
      <p:sp>
        <p:nvSpPr>
          <p:cNvPr id="133" name="Shape 133"/>
          <p:cNvSpPr/>
          <p:nvPr/>
        </p:nvSpPr>
        <p:spPr>
          <a:xfrm>
            <a:off x="2227853" y="3625849"/>
            <a:ext cx="10857969" cy="844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745672" indent="-1745672" algn="l">
              <a:buSzPct val="100000"/>
              <a:buAutoNum type="alphaUcPeriod" startAt="2"/>
              <a:defRPr b="1" i="0" sz="6100"/>
            </a:pPr>
            <a:r>
              <a:t>The Dying of the old self</a:t>
            </a:r>
          </a:p>
          <a:p>
            <a:pPr algn="l">
              <a:defRPr i="0" sz="6100">
                <a:latin typeface="Helvetica Light"/>
                <a:ea typeface="Helvetica Light"/>
                <a:cs typeface="Helvetica Light"/>
                <a:sym typeface="Helvetica Light"/>
              </a:defRPr>
            </a:pPr>
            <a:r>
              <a:t>Others view spiritual growth as a process of exchanging the old sinful self for the new man created in Christ. As the old man dies, the new man comes into being. When that happens, the person grows spiritually. </a:t>
            </a:r>
          </a:p>
        </p:txBody>
      </p:sp>
      <p:pic>
        <p:nvPicPr>
          <p:cNvPr id="134" name="pasted-image.tiff"/>
          <p:cNvPicPr>
            <a:picLocks noChangeAspect="1"/>
          </p:cNvPicPr>
          <p:nvPr/>
        </p:nvPicPr>
        <p:blipFill>
          <a:blip r:embed="rId2">
            <a:extLst/>
          </a:blip>
          <a:srcRect l="0" t="0" r="0" b="5801"/>
          <a:stretch>
            <a:fillRect/>
          </a:stretch>
        </p:blipFill>
        <p:spPr>
          <a:xfrm>
            <a:off x="13968662" y="3931286"/>
            <a:ext cx="9103034" cy="7744492"/>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p:nvPr>
        </p:nvSpPr>
        <p:spPr>
          <a:prstGeom prst="rect">
            <a:avLst/>
          </a:prstGeom>
        </p:spPr>
        <p:txBody>
          <a:bodyPr/>
          <a:lstStyle/>
          <a:p>
            <a:pPr/>
            <a:r>
              <a:t>QUESTION:</a:t>
            </a:r>
          </a:p>
          <a:p>
            <a:pPr>
              <a:defRPr sz="7900" u="sng">
                <a:latin typeface="Avenir Next"/>
                <a:ea typeface="Avenir Next"/>
                <a:cs typeface="Avenir Next"/>
                <a:sym typeface="Avenir Next"/>
              </a:defRPr>
            </a:pPr>
            <a:r>
              <a:t>Discuss how these 2 illustrations can be helpful and unhelpful</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prstGeom prst="rect">
            <a:avLst/>
          </a:prstGeom>
        </p:spPr>
        <p:txBody>
          <a:bodyPr/>
          <a:lstStyle>
            <a:lvl1pPr marL="1225452" indent="-1225452" defTabSz="528319">
              <a:buSzPct val="100000"/>
              <a:buAutoNum type="romanUcPeriod" startAt="2"/>
              <a:defRPr sz="7168"/>
            </a:lvl1pPr>
          </a:lstStyle>
          <a:p>
            <a:pPr/>
            <a:r>
              <a:t>THE ROLE OF THE CROSS IN SPIRITUAL GROWTH</a:t>
            </a:r>
          </a:p>
        </p:txBody>
      </p:sp>
      <p:sp>
        <p:nvSpPr>
          <p:cNvPr id="139" name="Shape 139"/>
          <p:cNvSpPr/>
          <p:nvPr/>
        </p:nvSpPr>
        <p:spPr>
          <a:xfrm>
            <a:off x="2360732" y="3835399"/>
            <a:ext cx="19147955" cy="802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641763" indent="-1641763">
              <a:buSzPct val="100000"/>
              <a:buAutoNum type="alphaUcPeriod" startAt="1"/>
              <a:defRPr i="0" sz="7100" u="sng">
                <a:latin typeface="Avenir Next"/>
                <a:ea typeface="Avenir Next"/>
                <a:cs typeface="Avenir Next"/>
                <a:sym typeface="Avenir Next"/>
              </a:defRPr>
            </a:pPr>
            <a:r>
              <a:t>Growing in Knowledge of God’s Holiness </a:t>
            </a:r>
          </a:p>
          <a:p>
            <a:pPr>
              <a:defRPr i="0" sz="5700">
                <a:latin typeface="Helvetica Light"/>
                <a:ea typeface="Helvetica Light"/>
                <a:cs typeface="Helvetica Light"/>
                <a:sym typeface="Helvetica Light"/>
              </a:defRPr>
            </a:pPr>
            <a:r>
              <a:t>Jer 9:23,24</a:t>
            </a:r>
          </a:p>
          <a:p>
            <a:pPr/>
            <a:r>
              <a:t>“Let not the wise man boast of his wisdom or the strong man boast of his strength or the rich man boast of his riches, but let him who boasts boast about this: that he understands and knows me, that I am the Lord who exercises kindness, justice and righteousness on earth; for in these I delight, declares the Lord”.</a:t>
            </a:r>
          </a:p>
          <a:p>
            <a:pPr algn="l" defTabSz="457200">
              <a:defRPr i="0" sz="1100"/>
            </a:pPr>
          </a:p>
          <a:p>
            <a:pPr>
              <a:defRPr i="0" sz="5700">
                <a:latin typeface="Helvetica Light"/>
                <a:ea typeface="Helvetica Light"/>
                <a:cs typeface="Helvetica Light"/>
                <a:sym typeface="Helvetica Light"/>
              </a:defRPr>
            </a:pPr>
            <a:r>
              <a:t>In John 17:3 Jesus says,</a:t>
            </a:r>
          </a:p>
          <a:p>
            <a:pPr/>
            <a:r>
              <a:t>”Now this is eternal life: that they may know You, the only true God, and Jesus Christ whom You sent.”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title"/>
          </p:nvPr>
        </p:nvSpPr>
        <p:spPr>
          <a:prstGeom prst="rect">
            <a:avLst/>
          </a:prstGeom>
        </p:spPr>
        <p:txBody>
          <a:bodyPr/>
          <a:lstStyle>
            <a:lvl1pPr marL="1225452" indent="-1225452" defTabSz="528319">
              <a:buSzPct val="100000"/>
              <a:buAutoNum type="romanUcPeriod" startAt="2"/>
              <a:defRPr sz="7168"/>
            </a:lvl1pPr>
          </a:lstStyle>
          <a:p>
            <a:pPr/>
            <a:r>
              <a:t>THE ROLE OF THE CROSS IN SPIRITUAL GROWTH</a:t>
            </a:r>
          </a:p>
        </p:txBody>
      </p:sp>
      <p:sp>
        <p:nvSpPr>
          <p:cNvPr id="142" name="Shape 142"/>
          <p:cNvSpPr/>
          <p:nvPr/>
        </p:nvSpPr>
        <p:spPr>
          <a:xfrm>
            <a:off x="2360732" y="6083300"/>
            <a:ext cx="19147955" cy="353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0" sz="7900" u="sng">
                <a:latin typeface="Avenir Next"/>
                <a:ea typeface="Avenir Next"/>
                <a:cs typeface="Avenir Next"/>
                <a:sym typeface="Avenir Next"/>
              </a:defRPr>
            </a:pPr>
            <a:r>
              <a:t>The Westminster Catechism puts it like this:</a:t>
            </a:r>
          </a:p>
          <a:p>
            <a:pPr/>
            <a:r>
              <a:t>Man's chief end is to glorify God, and to enjoy him for ever.</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prstGeom prst="rect">
            <a:avLst/>
          </a:prstGeom>
        </p:spPr>
        <p:txBody>
          <a:bodyPr/>
          <a:lstStyle/>
          <a:p>
            <a:pPr/>
            <a:r>
              <a:t>QUESTION:</a:t>
            </a:r>
          </a:p>
          <a:p>
            <a:pPr>
              <a:defRPr sz="7900" u="sng">
                <a:latin typeface="Avenir Next"/>
                <a:ea typeface="Avenir Next"/>
                <a:cs typeface="Avenir Next"/>
                <a:sym typeface="Avenir Next"/>
              </a:defRPr>
            </a:pPr>
            <a:r>
              <a:t>Discuss times where you have experienced this growing sense of the Holiness of God</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zoft Sans"/>
        <a:ea typeface="Azoft Sans"/>
        <a:cs typeface="Azoft Sans"/>
      </a:majorFont>
      <a:minorFont>
        <a:latin typeface="Azoft Sans"/>
        <a:ea typeface="Azoft Sans"/>
        <a:cs typeface="Azoft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zoft Sans"/>
        <a:ea typeface="Azoft Sans"/>
        <a:cs typeface="Azoft Sans"/>
      </a:majorFont>
      <a:minorFont>
        <a:latin typeface="Azoft Sans"/>
        <a:ea typeface="Azoft Sans"/>
        <a:cs typeface="Azoft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1" spc="0" strike="noStrike" sz="45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