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6972280"/>
            <a:ext cx="20828000" cy="2431916"/>
          </a:xfrm>
          <a:prstGeom prst="rect">
            <a:avLst/>
          </a:prstGeom>
        </p:spPr>
        <p:txBody>
          <a:bodyPr anchor="b"/>
          <a:lstStyle/>
          <a:p>
            <a:pPr/>
            <a:r>
              <a:t>Title Text</a:t>
            </a:r>
          </a:p>
        </p:txBody>
      </p:sp>
      <p:sp>
        <p:nvSpPr>
          <p:cNvPr id="12" name="Shape 12"/>
          <p:cNvSpPr/>
          <p:nvPr>
            <p:ph type="body" sz="quarter" idx="1"/>
          </p:nvPr>
        </p:nvSpPr>
        <p:spPr>
          <a:xfrm>
            <a:off x="1778000" y="10119437"/>
            <a:ext cx="20828000" cy="2043618"/>
          </a:xfrm>
          <a:prstGeom prst="rect">
            <a:avLst/>
          </a:prstGeom>
        </p:spPr>
        <p:txBody>
          <a:bodyPr anchor="t"/>
          <a:lstStyle>
            <a:lvl1pPr marL="0" indent="0" algn="ctr">
              <a:spcBef>
                <a:spcPts val="0"/>
              </a:spcBef>
              <a:buSzTx/>
              <a:buNone/>
              <a:defRPr sz="7900" u="sng">
                <a:latin typeface="Avenir Next"/>
                <a:ea typeface="Avenir Next"/>
                <a:cs typeface="Avenir Next"/>
                <a:sym typeface="Avenir Next"/>
              </a:defRPr>
            </a:lvl1pPr>
            <a:lvl2pPr marL="0" indent="228600" algn="ctr">
              <a:spcBef>
                <a:spcPts val="0"/>
              </a:spcBef>
              <a:buSzTx/>
              <a:buNone/>
              <a:defRPr sz="7900" u="sng">
                <a:latin typeface="Avenir Next"/>
                <a:ea typeface="Avenir Next"/>
                <a:cs typeface="Avenir Next"/>
                <a:sym typeface="Avenir Next"/>
              </a:defRPr>
            </a:lvl2pPr>
            <a:lvl3pPr marL="0" indent="457200" algn="ctr">
              <a:spcBef>
                <a:spcPts val="0"/>
              </a:spcBef>
              <a:buSzTx/>
              <a:buNone/>
              <a:defRPr sz="7900" u="sng">
                <a:latin typeface="Avenir Next"/>
                <a:ea typeface="Avenir Next"/>
                <a:cs typeface="Avenir Next"/>
                <a:sym typeface="Avenir Next"/>
              </a:defRPr>
            </a:lvl3pPr>
            <a:lvl4pPr marL="0" indent="685800" algn="ctr">
              <a:spcBef>
                <a:spcPts val="0"/>
              </a:spcBef>
              <a:buSzTx/>
              <a:buNone/>
              <a:defRPr sz="7900" u="sng">
                <a:latin typeface="Avenir Next"/>
                <a:ea typeface="Avenir Next"/>
                <a:cs typeface="Avenir Next"/>
                <a:sym typeface="Avenir Next"/>
              </a:defRPr>
            </a:lvl4pPr>
            <a:lvl5pPr marL="0" indent="914400" algn="ctr">
              <a:spcBef>
                <a:spcPts val="0"/>
              </a:spcBef>
              <a:buSzTx/>
              <a:buNone/>
              <a:defRPr sz="7900" u="sng">
                <a:latin typeface="Avenir Next"/>
                <a:ea typeface="Avenir Next"/>
                <a:cs typeface="Avenir Next"/>
                <a:sym typeface="Avenir Next"/>
              </a:defRPr>
            </a:lvl5pPr>
          </a:lstStyle>
          <a:p>
            <a:pPr/>
            <a:r>
              <a:t>Body Level One</a:t>
            </a:r>
          </a:p>
          <a:p>
            <a:pPr lvl="1"/>
            <a:r>
              <a:t>Body Level Two</a:t>
            </a:r>
          </a:p>
          <a:p>
            <a:pPr lvl="2"/>
            <a:r>
              <a:t>Body Level Three</a:t>
            </a:r>
          </a:p>
          <a:p>
            <a:pPr lvl="3"/>
            <a:r>
              <a:t>Body Level Four</a:t>
            </a:r>
          </a:p>
          <a:p>
            <a:pPr lvl="4"/>
            <a:r>
              <a:t>Body Level Five</a:t>
            </a:r>
          </a:p>
        </p:txBody>
      </p:sp>
      <p:pic>
        <p:nvPicPr>
          <p:cNvPr id="13" name="New Life Church Teesside_logo life groups-01.png"/>
          <p:cNvPicPr>
            <a:picLocks noChangeAspect="1"/>
          </p:cNvPicPr>
          <p:nvPr/>
        </p:nvPicPr>
        <p:blipFill>
          <a:blip r:embed="rId2">
            <a:extLst/>
          </a:blip>
          <a:stretch>
            <a:fillRect/>
          </a:stretch>
        </p:blipFill>
        <p:spPr>
          <a:xfrm>
            <a:off x="10076942" y="902033"/>
            <a:ext cx="4230117" cy="4238379"/>
          </a:xfrm>
          <a:prstGeom prst="rect">
            <a:avLst/>
          </a:prstGeom>
          <a:ln w="25400">
            <a:miter lim="400000"/>
          </a:ln>
          <a:effectLst>
            <a:reflection blurRad="0" stA="100000" stPos="0" endA="0" endPos="40000" dist="0" dir="5400000" fadeDir="5400000" sx="100000" sy="-100000" kx="0" ky="0" algn="bl" rotWithShape="0"/>
          </a:effectLst>
        </p:spPr>
      </p:pic>
      <p:sp>
        <p:nvSpPr>
          <p:cNvPr id="14" name="Shape 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4" name="Shape 94"/>
          <p:cNvSpPr/>
          <p:nvPr>
            <p:ph type="body" sz="quarter" idx="13"/>
          </p:nvPr>
        </p:nvSpPr>
        <p:spPr>
          <a:xfrm>
            <a:off x="2387600" y="8953500"/>
            <a:ext cx="19621500" cy="787400"/>
          </a:xfrm>
          <a:prstGeom prst="rect">
            <a:avLst/>
          </a:prstGeom>
        </p:spPr>
        <p:txBody>
          <a:bodyPr anchor="t">
            <a:spAutoFit/>
          </a:bodyPr>
          <a:lstStyle>
            <a:lvl1pPr marL="0" indent="0" algn="ctr">
              <a:spcBef>
                <a:spcPts val="0"/>
              </a:spcBef>
              <a:buSzTx/>
              <a:buNone/>
              <a:defRPr i="1" sz="4500">
                <a:latin typeface="Helvetica"/>
                <a:ea typeface="Helvetica"/>
                <a:cs typeface="Helvetica"/>
                <a:sym typeface="Helvetica"/>
              </a:defRPr>
            </a:lvl1pPr>
          </a:lstStyle>
          <a:p>
            <a:pPr/>
            <a:r>
              <a:t>–Johnny Appleseed</a:t>
            </a:r>
          </a:p>
        </p:txBody>
      </p:sp>
      <p:sp>
        <p:nvSpPr>
          <p:cNvPr id="95" name="Shape 95"/>
          <p:cNvSpPr/>
          <p:nvPr>
            <p:ph type="body" sz="quarter" idx="14"/>
          </p:nvPr>
        </p:nvSpPr>
        <p:spPr>
          <a:xfrm>
            <a:off x="2387600" y="6007099"/>
            <a:ext cx="19621500" cy="965201"/>
          </a:xfrm>
          <a:prstGeom prst="rect">
            <a:avLst/>
          </a:prstGeom>
        </p:spPr>
        <p:txBody>
          <a:bodyPr>
            <a:spAutoFit/>
          </a:bodyPr>
          <a:lstStyle>
            <a:lvl1pPr marL="0" indent="0" algn="ctr">
              <a:spcBef>
                <a:spcPts val="0"/>
              </a:spcBef>
              <a:buSzTx/>
              <a:buNone/>
              <a:defRPr sz="5700"/>
            </a:lvl1pPr>
          </a:lstStyle>
          <a:p>
            <a:pPr/>
            <a:r>
              <a:t>“Type a quote here.” </a:t>
            </a: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3" name="Shape 103"/>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2" name="Shape 22"/>
          <p:cNvSpPr/>
          <p:nvPr>
            <p:ph type="title"/>
          </p:nvPr>
        </p:nvSpPr>
        <p:spPr>
          <a:xfrm>
            <a:off x="635000" y="9448800"/>
            <a:ext cx="23114000" cy="2006600"/>
          </a:xfrm>
          <a:prstGeom prst="rect">
            <a:avLst/>
          </a:prstGeom>
        </p:spPr>
        <p:txBody>
          <a:bodyPr anchor="b"/>
          <a:lstStyle/>
          <a:p>
            <a:pPr/>
            <a:r>
              <a:t>Title Text</a:t>
            </a:r>
          </a:p>
        </p:txBody>
      </p:sp>
      <p:sp>
        <p:nvSpPr>
          <p:cNvPr id="23" name="Shape 23"/>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7900" u="sng">
                <a:latin typeface="Avenir Next"/>
                <a:ea typeface="Avenir Next"/>
                <a:cs typeface="Avenir Next"/>
                <a:sym typeface="Avenir Next"/>
              </a:defRPr>
            </a:lvl1pPr>
            <a:lvl2pPr marL="0" indent="228600" algn="ctr">
              <a:spcBef>
                <a:spcPts val="0"/>
              </a:spcBef>
              <a:buSzTx/>
              <a:buNone/>
              <a:defRPr sz="7900" u="sng">
                <a:latin typeface="Avenir Next"/>
                <a:ea typeface="Avenir Next"/>
                <a:cs typeface="Avenir Next"/>
                <a:sym typeface="Avenir Next"/>
              </a:defRPr>
            </a:lvl2pPr>
            <a:lvl3pPr marL="0" indent="457200" algn="ctr">
              <a:spcBef>
                <a:spcPts val="0"/>
              </a:spcBef>
              <a:buSzTx/>
              <a:buNone/>
              <a:defRPr sz="7900" u="sng">
                <a:latin typeface="Avenir Next"/>
                <a:ea typeface="Avenir Next"/>
                <a:cs typeface="Avenir Next"/>
                <a:sym typeface="Avenir Next"/>
              </a:defRPr>
            </a:lvl3pPr>
            <a:lvl4pPr marL="0" indent="685800" algn="ctr">
              <a:spcBef>
                <a:spcPts val="0"/>
              </a:spcBef>
              <a:buSzTx/>
              <a:buNone/>
              <a:defRPr sz="7900" u="sng">
                <a:latin typeface="Avenir Next"/>
                <a:ea typeface="Avenir Next"/>
                <a:cs typeface="Avenir Next"/>
                <a:sym typeface="Avenir Next"/>
              </a:defRPr>
            </a:lvl4pPr>
            <a:lvl5pPr marL="0" indent="914400" algn="ctr">
              <a:spcBef>
                <a:spcPts val="0"/>
              </a:spcBef>
              <a:buSzTx/>
              <a:buNone/>
              <a:defRPr sz="7900" u="sng">
                <a:latin typeface="Avenir Next"/>
                <a:ea typeface="Avenir Next"/>
                <a:cs typeface="Avenir Next"/>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Shape 31"/>
          <p:cNvSpPr/>
          <p:nvPr>
            <p:ph type="title"/>
          </p:nvPr>
        </p:nvSpPr>
        <p:spPr>
          <a:xfrm>
            <a:off x="1778000" y="4533900"/>
            <a:ext cx="20828000" cy="4648200"/>
          </a:xfrm>
          <a:prstGeom prst="rect">
            <a:avLst/>
          </a:prstGeom>
        </p:spPr>
        <p:txBody>
          <a:bodyPr/>
          <a:lstStyle/>
          <a:p>
            <a:pPr/>
            <a:r>
              <a:t>Title Text</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9" name="Shape 39"/>
          <p:cNvSpPr/>
          <p:nvPr>
            <p:ph type="pic" sz="half" idx="13"/>
          </p:nvPr>
        </p:nvSpPr>
        <p:spPr>
          <a:xfrm>
            <a:off x="13165980" y="1104900"/>
            <a:ext cx="9525001" cy="11506200"/>
          </a:xfrm>
          <a:prstGeom prst="rect">
            <a:avLst/>
          </a:prstGeom>
        </p:spPr>
        <p:txBody>
          <a:bodyPr lIns="91439" tIns="45719" rIns="91439" bIns="45719" anchor="t">
            <a:noAutofit/>
          </a:bodyPr>
          <a:lstStyle/>
          <a:p>
            <a:pPr/>
          </a:p>
        </p:txBody>
      </p:sp>
      <p:sp>
        <p:nvSpPr>
          <p:cNvPr id="40" name="Shape 40"/>
          <p:cNvSpPr/>
          <p:nvPr>
            <p:ph type="title"/>
          </p:nvPr>
        </p:nvSpPr>
        <p:spPr>
          <a:xfrm>
            <a:off x="1651000" y="1104900"/>
            <a:ext cx="10223500" cy="5613400"/>
          </a:xfrm>
          <a:prstGeom prst="rect">
            <a:avLst/>
          </a:prstGeom>
        </p:spPr>
        <p:txBody>
          <a:bodyPr anchor="b"/>
          <a:lstStyle>
            <a:lvl1pPr>
              <a:defRPr sz="8400">
                <a:latin typeface="Helvetica Light"/>
                <a:ea typeface="Helvetica Light"/>
                <a:cs typeface="Helvetica Light"/>
                <a:sym typeface="Helvetica Light"/>
              </a:defRPr>
            </a:lvl1pPr>
          </a:lstStyle>
          <a:p>
            <a:pPr/>
            <a:r>
              <a:t>Title Text</a:t>
            </a:r>
          </a:p>
        </p:txBody>
      </p:sp>
      <p:sp>
        <p:nvSpPr>
          <p:cNvPr id="41" name="Shape 4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7900" u="sng">
                <a:latin typeface="Avenir Next"/>
                <a:ea typeface="Avenir Next"/>
                <a:cs typeface="Avenir Next"/>
                <a:sym typeface="Avenir Next"/>
              </a:defRPr>
            </a:lvl1pPr>
            <a:lvl2pPr marL="0" indent="228600" algn="ctr">
              <a:spcBef>
                <a:spcPts val="0"/>
              </a:spcBef>
              <a:buSzTx/>
              <a:buNone/>
              <a:defRPr sz="7900" u="sng">
                <a:latin typeface="Avenir Next"/>
                <a:ea typeface="Avenir Next"/>
                <a:cs typeface="Avenir Next"/>
                <a:sym typeface="Avenir Next"/>
              </a:defRPr>
            </a:lvl2pPr>
            <a:lvl3pPr marL="0" indent="457200" algn="ctr">
              <a:spcBef>
                <a:spcPts val="0"/>
              </a:spcBef>
              <a:buSzTx/>
              <a:buNone/>
              <a:defRPr sz="7900" u="sng">
                <a:latin typeface="Avenir Next"/>
                <a:ea typeface="Avenir Next"/>
                <a:cs typeface="Avenir Next"/>
                <a:sym typeface="Avenir Next"/>
              </a:defRPr>
            </a:lvl3pPr>
            <a:lvl4pPr marL="0" indent="685800" algn="ctr">
              <a:spcBef>
                <a:spcPts val="0"/>
              </a:spcBef>
              <a:buSzTx/>
              <a:buNone/>
              <a:defRPr sz="7900" u="sng">
                <a:latin typeface="Avenir Next"/>
                <a:ea typeface="Avenir Next"/>
                <a:cs typeface="Avenir Next"/>
                <a:sym typeface="Avenir Next"/>
              </a:defRPr>
            </a:lvl4pPr>
            <a:lvl5pPr marL="0" indent="914400" algn="ctr">
              <a:spcBef>
                <a:spcPts val="0"/>
              </a:spcBef>
              <a:buSzTx/>
              <a:buNone/>
              <a:defRPr sz="7900" u="sng">
                <a:latin typeface="Avenir Next"/>
                <a:ea typeface="Avenir Next"/>
                <a:cs typeface="Avenir Next"/>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a:r>
              <a:t>Title Text</a:t>
            </a: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lvl1pPr>
              <a:defRPr sz="10900"/>
            </a:lvl1pPr>
          </a:lstStyle>
          <a:p>
            <a:pPr/>
            <a:r>
              <a:t>Title Text</a:t>
            </a:r>
          </a:p>
        </p:txBody>
      </p:sp>
      <p:sp>
        <p:nvSpPr>
          <p:cNvPr id="58" name="Shape 58"/>
          <p:cNvSpPr/>
          <p:nvPr>
            <p:ph type="body" idx="1"/>
          </p:nvPr>
        </p:nvSpPr>
        <p:spPr>
          <a:prstGeom prst="rect">
            <a:avLst/>
          </a:prstGeom>
        </p:spPr>
        <p:txBody>
          <a:bodyPr/>
          <a:lstStyle>
            <a:lvl1pPr>
              <a:defRPr b="1" i="1">
                <a:latin typeface="Helvetica"/>
                <a:ea typeface="Helvetica"/>
                <a:cs typeface="Helvetica"/>
                <a:sym typeface="Helvetica"/>
              </a:defRPr>
            </a:lvl1p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6" name="Shape 66"/>
          <p:cNvSpPr/>
          <p:nvPr>
            <p:ph type="pic" sz="half" idx="13"/>
          </p:nvPr>
        </p:nvSpPr>
        <p:spPr>
          <a:xfrm>
            <a:off x="13169900" y="3238500"/>
            <a:ext cx="9525000" cy="9207500"/>
          </a:xfrm>
          <a:prstGeom prst="rect">
            <a:avLst/>
          </a:prstGeom>
        </p:spPr>
        <p:txBody>
          <a:bodyPr lIns="91439" tIns="45719" rIns="91439" bIns="45719" anchor="t">
            <a:noAutofit/>
          </a:bodyPr>
          <a:lstStyle/>
          <a:p>
            <a:pPr/>
          </a:p>
        </p:txBody>
      </p:sp>
      <p:sp>
        <p:nvSpPr>
          <p:cNvPr id="67" name="Shape 67"/>
          <p:cNvSpPr/>
          <p:nvPr>
            <p:ph type="title"/>
          </p:nvPr>
        </p:nvSpPr>
        <p:spPr>
          <a:prstGeom prst="rect">
            <a:avLst/>
          </a:prstGeom>
        </p:spPr>
        <p:txBody>
          <a:bodyPr/>
          <a:lstStyle/>
          <a:p>
            <a:pPr/>
            <a:r>
              <a:t>Title Text</a:t>
            </a:r>
          </a:p>
        </p:txBody>
      </p:sp>
      <p:sp>
        <p:nvSpPr>
          <p:cNvPr id="68" name="Shape 68"/>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9" name="Shape 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6" name="Shape 76"/>
          <p:cNvSpPr/>
          <p:nvPr>
            <p:ph type="body" idx="1"/>
          </p:nvPr>
        </p:nvSpPr>
        <p:spPr>
          <a:xfrm>
            <a:off x="1689100" y="1778000"/>
            <a:ext cx="210058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4" name="Shape 84"/>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5" name="Shape 85"/>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6" name="Shape 86"/>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3D3D3"/>
            </a:gs>
          </a:gsLst>
          <a:lin ang="5400000" scaled="0"/>
        </a:gradFill>
      </p:bgPr>
    </p:bg>
    <p:spTree>
      <p:nvGrpSpPr>
        <p:cNvPr id="1" name=""/>
        <p:cNvGrpSpPr/>
        <p:nvPr/>
      </p:nvGrpSpPr>
      <p:grpSpPr>
        <a:xfrm>
          <a:off x="0" y="0"/>
          <a:ext cx="0" cy="0"/>
          <a:chOff x="0" y="0"/>
          <a:chExt cx="0" cy="0"/>
        </a:xfrm>
      </p:grpSpPr>
      <p:sp>
        <p:nvSpPr>
          <p:cNvPr id="2" name="Shape 2"/>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i="0" sz="2400">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ctrTitle"/>
          </p:nvPr>
        </p:nvSpPr>
        <p:spPr>
          <a:prstGeom prst="rect">
            <a:avLst/>
          </a:prstGeom>
        </p:spPr>
        <p:txBody>
          <a:bodyPr/>
          <a:lstStyle/>
          <a:p>
            <a:pPr defTabSz="561340">
              <a:defRPr sz="7616"/>
            </a:pPr>
            <a:r>
              <a:t>Defining The Local Church</a:t>
            </a:r>
          </a:p>
          <a:p>
            <a:pPr defTabSz="561340">
              <a:defRPr sz="7616"/>
            </a:pPr>
            <a:r>
              <a:t>“WHAT ARE WE Building?” </a:t>
            </a:r>
          </a:p>
        </p:txBody>
      </p:sp>
      <p:sp>
        <p:nvSpPr>
          <p:cNvPr id="121" name="Shape 121"/>
          <p:cNvSpPr/>
          <p:nvPr>
            <p:ph type="subTitle" sz="quarter" idx="1"/>
          </p:nvPr>
        </p:nvSpPr>
        <p:spPr>
          <a:prstGeom prst="rect">
            <a:avLst/>
          </a:prstGeom>
        </p:spPr>
        <p:txBody>
          <a:bodyPr/>
          <a:lstStyle/>
          <a:p>
            <a:pPr/>
            <a:r>
              <a:t>What’s Church all about - Part 008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body" idx="13"/>
          </p:nvPr>
        </p:nvSpPr>
        <p:spPr>
          <a:prstGeom prst="rect">
            <a:avLst/>
          </a:prstGeom>
        </p:spPr>
        <p:txBody>
          <a:bodyPr/>
          <a:lstStyle/>
          <a:p>
            <a:pPr/>
            <a:r>
              <a:t>–Johnny Appleseed</a:t>
            </a:r>
          </a:p>
        </p:txBody>
      </p:sp>
      <p:sp>
        <p:nvSpPr>
          <p:cNvPr id="147" name="Shape 147"/>
          <p:cNvSpPr/>
          <p:nvPr>
            <p:ph type="body" idx="14"/>
          </p:nvPr>
        </p:nvSpPr>
        <p:spPr>
          <a:xfrm>
            <a:off x="2387600" y="4311649"/>
            <a:ext cx="19621500" cy="4356101"/>
          </a:xfrm>
          <a:prstGeom prst="rect">
            <a:avLst/>
          </a:prstGeom>
        </p:spPr>
        <p:txBody>
          <a:bodyPr/>
          <a:lstStyle>
            <a:lvl1pPr>
              <a:defRPr sz="5600"/>
            </a:lvl1pPr>
          </a:lstStyle>
          <a:p>
            <a:pPr/>
            <a:r>
              <a:t>Eight believers in Wingate meet every Tuesday night for Bible study and fellowship. They have no official pastor although one man facilitates the gathering. They have been doing this for years. Some of the participants also attend a church on Sunday.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body" idx="13"/>
          </p:nvPr>
        </p:nvSpPr>
        <p:spPr>
          <a:prstGeom prst="rect">
            <a:avLst/>
          </a:prstGeom>
        </p:spPr>
        <p:txBody>
          <a:bodyPr/>
          <a:lstStyle/>
          <a:p>
            <a:pPr/>
            <a:r>
              <a:t>–Johnny Appleseed</a:t>
            </a:r>
          </a:p>
        </p:txBody>
      </p:sp>
      <p:sp>
        <p:nvSpPr>
          <p:cNvPr id="150" name="Shape 150"/>
          <p:cNvSpPr/>
          <p:nvPr>
            <p:ph type="body" idx="14"/>
          </p:nvPr>
        </p:nvSpPr>
        <p:spPr>
          <a:xfrm>
            <a:off x="2387600" y="4737100"/>
            <a:ext cx="19621500" cy="3505201"/>
          </a:xfrm>
          <a:prstGeom prst="rect">
            <a:avLst/>
          </a:prstGeom>
        </p:spPr>
        <p:txBody>
          <a:bodyPr/>
          <a:lstStyle>
            <a:lvl1pPr>
              <a:defRPr sz="5600"/>
            </a:lvl1pPr>
          </a:lstStyle>
          <a:p>
            <a:pPr/>
            <a:r>
              <a:t>In a medium-sized city, there is a beautiful historical church building with a rich history of great preachers and community involvement. On tours of the church which are offered twice a day, one can learn about the unique architecture and history.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body" idx="13"/>
          </p:nvPr>
        </p:nvSpPr>
        <p:spPr>
          <a:prstGeom prst="rect">
            <a:avLst/>
          </a:prstGeom>
        </p:spPr>
        <p:txBody>
          <a:bodyPr/>
          <a:lstStyle/>
          <a:p>
            <a:pPr/>
            <a:r>
              <a:t>–Johnny Appleseed</a:t>
            </a:r>
          </a:p>
        </p:txBody>
      </p:sp>
      <p:sp>
        <p:nvSpPr>
          <p:cNvPr id="153" name="Shape 153"/>
          <p:cNvSpPr/>
          <p:nvPr>
            <p:ph type="body" idx="14"/>
          </p:nvPr>
        </p:nvSpPr>
        <p:spPr>
          <a:xfrm>
            <a:off x="2387600" y="4311649"/>
            <a:ext cx="19621500" cy="4356101"/>
          </a:xfrm>
          <a:prstGeom prst="rect">
            <a:avLst/>
          </a:prstGeom>
        </p:spPr>
        <p:txBody>
          <a:bodyPr/>
          <a:lstStyle>
            <a:lvl1pPr>
              <a:defRPr sz="5600"/>
            </a:lvl1pPr>
          </a:lstStyle>
          <a:p>
            <a:pPr/>
            <a:r>
              <a:t>An evangelist has led 10 young people to Christ in the past year. He would like to see these new believers assimilated into an existing church but the nearest one is 50 miles away. Instead, they meet in his apartment every Sunday evening for worship and Bible study.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body" idx="13"/>
          </p:nvPr>
        </p:nvSpPr>
        <p:spPr>
          <a:prstGeom prst="rect">
            <a:avLst/>
          </a:prstGeom>
        </p:spPr>
        <p:txBody>
          <a:bodyPr/>
          <a:lstStyle/>
          <a:p>
            <a:pPr/>
            <a:r>
              <a:t>–Johnny Appleseed</a:t>
            </a:r>
          </a:p>
        </p:txBody>
      </p:sp>
      <p:sp>
        <p:nvSpPr>
          <p:cNvPr id="156" name="Shape 156"/>
          <p:cNvSpPr/>
          <p:nvPr>
            <p:ph type="body" idx="14"/>
          </p:nvPr>
        </p:nvSpPr>
        <p:spPr>
          <a:xfrm>
            <a:off x="2387600" y="5162550"/>
            <a:ext cx="19621500" cy="2654301"/>
          </a:xfrm>
          <a:prstGeom prst="rect">
            <a:avLst/>
          </a:prstGeom>
        </p:spPr>
        <p:txBody>
          <a:bodyPr/>
          <a:lstStyle>
            <a:lvl1pPr>
              <a:defRPr sz="5600"/>
            </a:lvl1pPr>
          </a:lstStyle>
          <a:p>
            <a:pPr/>
            <a:r>
              <a:t>A man and his immediate family are the only believers in their city. The family takes time every Sunday morning to worship the Lord.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r>
              <a:t>II. EXAMPLES OF CHURCH DEFINITIONS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body" idx="1"/>
          </p:nvPr>
        </p:nvSpPr>
        <p:spPr>
          <a:prstGeom prst="rect">
            <a:avLst/>
          </a:prstGeom>
        </p:spPr>
        <p:txBody>
          <a:bodyPr/>
          <a:lstStyle/>
          <a:p>
            <a:pPr marL="0" indent="0" defTabSz="586104">
              <a:spcBef>
                <a:spcPts val="4100"/>
              </a:spcBef>
              <a:buSzTx/>
              <a:buNone/>
              <a:defRPr sz="3691"/>
            </a:pPr>
            <a:r>
              <a:t>The following definition is an attempt to define the church by using only specific references from Scripture that describe how God’s people are to relate to one another. This definition emphasises the relationships that should exist between believers. </a:t>
            </a:r>
          </a:p>
          <a:p>
            <a:pPr marL="0" indent="0" defTabSz="586104">
              <a:spcBef>
                <a:spcPts val="4100"/>
              </a:spcBef>
              <a:buSzTx/>
              <a:buNone/>
              <a:defRPr sz="3691"/>
            </a:pPr>
            <a:r>
              <a:t>“A church is a group of people who are devoted and give preference to one another (Ro 12:10), accept one another (Ro 15:7), care for one another (1Co 12:25), carry each others burdens (Gal 6:2), forgive one another (Eph 4:32), encourage and build up one another (1Th 5:11) spur each another on to love and good deeds (Heb 10:24), confess their sins to one another (Jas 5:16), pray for one another (Jas 5:16), serve one another (1Pe 4:10), and love one another (1Jn 4:11)." </a:t>
            </a:r>
          </a:p>
          <a:p>
            <a:pPr marL="450850" indent="-450850" defTabSz="586104">
              <a:spcBef>
                <a:spcPts val="4100"/>
              </a:spcBef>
              <a:defRPr sz="3691"/>
            </a:pPr>
          </a:p>
          <a:p>
            <a:pPr marL="450850" indent="-450850" defTabSz="586104">
              <a:spcBef>
                <a:spcPts val="4100"/>
              </a:spcBef>
              <a:defRPr sz="3691"/>
            </a:pPr>
            <a:r>
              <a:t>How would this definition enhance or hinder church growth and planting? </a:t>
            </a:r>
          </a:p>
          <a:p>
            <a:pPr marL="450850" indent="-450850" defTabSz="586104">
              <a:spcBef>
                <a:spcPts val="4100"/>
              </a:spcBef>
              <a:defRPr sz="3691"/>
            </a:pPr>
            <a:r>
              <a:t>What kind of a church would be produced by a group of people who subscribed to this </a:t>
            </a:r>
            <a:br/>
            <a:r>
              <a:t>definition? </a:t>
            </a:r>
          </a:p>
          <a:p>
            <a:pPr marL="450850" indent="-450850" defTabSz="586104">
              <a:spcBef>
                <a:spcPts val="4100"/>
              </a:spcBef>
              <a:defRPr sz="3691"/>
            </a:pPr>
            <a:r>
              <a:t>Is this definition adequate? Why or why not?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body" idx="1"/>
          </p:nvPr>
        </p:nvSpPr>
        <p:spPr>
          <a:prstGeom prst="rect">
            <a:avLst/>
          </a:prstGeom>
        </p:spPr>
        <p:txBody>
          <a:bodyPr/>
          <a:lstStyle/>
          <a:p>
            <a:pPr marL="0" indent="0" defTabSz="709930">
              <a:spcBef>
                <a:spcPts val="5000"/>
              </a:spcBef>
              <a:buSzTx/>
              <a:buNone/>
              <a:defRPr sz="4472"/>
            </a:pPr>
            <a:r>
              <a:t>“A New Testament local church is an organised assembly of baptised believers, in which the unique presence of Jesus Christ dwells; who gather regularly for worship, instruction, fellowship, the Lord’s Supper, and baptising new believers, under the obedience to the Word of God, supervised by elders who are assisted by deacons putting into action the equipping gifts that God has given its members to build up that local congregation, resulting in a Gospel witness locally and world wide.” </a:t>
            </a:r>
            <a:br/>
          </a:p>
          <a:p>
            <a:pPr marL="546100" indent="-546100" defTabSz="709930">
              <a:spcBef>
                <a:spcPts val="5000"/>
              </a:spcBef>
              <a:defRPr sz="4472"/>
            </a:pPr>
            <a:r>
              <a:t>How would this definition enhance or hinder church growth and planting?</a:t>
            </a:r>
          </a:p>
          <a:p>
            <a:pPr marL="546100" indent="-546100" defTabSz="709930">
              <a:spcBef>
                <a:spcPts val="5000"/>
              </a:spcBef>
              <a:defRPr sz="4472"/>
            </a:pPr>
            <a:r>
              <a:t>What kind of a church would be produced by a group of people who subscribed to this definition? </a:t>
            </a:r>
          </a:p>
          <a:p>
            <a:pPr marL="546100" indent="-546100" defTabSz="709930">
              <a:spcBef>
                <a:spcPts val="5000"/>
              </a:spcBef>
              <a:defRPr sz="4472"/>
            </a:pPr>
            <a:r>
              <a:t>Is this definition adequate? Why or why not?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body" idx="1"/>
          </p:nvPr>
        </p:nvSpPr>
        <p:spPr>
          <a:prstGeom prst="rect">
            <a:avLst/>
          </a:prstGeom>
        </p:spPr>
        <p:txBody>
          <a:bodyPr/>
          <a:lstStyle/>
          <a:p>
            <a:pPr marL="0" indent="0" defTabSz="751205">
              <a:spcBef>
                <a:spcPts val="5300"/>
              </a:spcBef>
              <a:buSzTx/>
              <a:buNone/>
              <a:defRPr sz="4732"/>
            </a:pPr>
            <a:r>
              <a:t>The following definition is much more traditional and may be the definition you would hear from the average non-believer on the street. </a:t>
            </a:r>
          </a:p>
          <a:p>
            <a:pPr marL="0" indent="0" defTabSz="751205">
              <a:spcBef>
                <a:spcPts val="5300"/>
              </a:spcBef>
              <a:buSzTx/>
              <a:buNone/>
              <a:defRPr sz="4732"/>
            </a:pPr>
            <a:r>
              <a:t>“The local church is a building where people gather to receive religious services from professional ministers who have been specifically trained to lead meetings each Sunday morning as well as the other activities for the people such as weddings and funerals." </a:t>
            </a:r>
          </a:p>
          <a:p>
            <a:pPr marL="577850" indent="-577850" defTabSz="751205">
              <a:spcBef>
                <a:spcPts val="5300"/>
              </a:spcBef>
              <a:defRPr sz="4732"/>
            </a:pPr>
            <a:r>
              <a:t>How would this definition enhance or hinder church growth and planting?</a:t>
            </a:r>
          </a:p>
          <a:p>
            <a:pPr marL="577850" indent="-577850" defTabSz="751205">
              <a:spcBef>
                <a:spcPts val="5300"/>
              </a:spcBef>
              <a:defRPr sz="4732"/>
            </a:pPr>
            <a:r>
              <a:t>What kind of a church would be produced by a group of people who subscribed to this definition? </a:t>
            </a:r>
          </a:p>
          <a:p>
            <a:pPr marL="577850" indent="-577850" defTabSz="751205">
              <a:spcBef>
                <a:spcPts val="5300"/>
              </a:spcBef>
              <a:defRPr sz="4732"/>
            </a:pPr>
            <a:r>
              <a:t>Is this definition adequate? Why or why not?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body" idx="1"/>
          </p:nvPr>
        </p:nvSpPr>
        <p:spPr>
          <a:prstGeom prst="rect">
            <a:avLst/>
          </a:prstGeom>
        </p:spPr>
        <p:txBody>
          <a:bodyPr/>
          <a:lstStyle/>
          <a:p>
            <a:pPr marL="0" indent="0" defTabSz="751205">
              <a:spcBef>
                <a:spcPts val="5300"/>
              </a:spcBef>
              <a:buSzTx/>
              <a:buNone/>
              <a:defRPr sz="4732"/>
            </a:pPr>
            <a:r>
              <a:t>“A local church is an organised body of baptised believers, led by a spiritually qualified shepherd, affirming their relationship to the Lord and to each other by regular observance of the Lord’s Supper, committed to the authority of the Word of God, gathering regularly for worship and the study of the Word, and turned outward to the world in witness.” </a:t>
            </a:r>
            <a:br/>
          </a:p>
          <a:p>
            <a:pPr marL="577850" indent="-577850" defTabSz="751205">
              <a:spcBef>
                <a:spcPts val="5300"/>
              </a:spcBef>
              <a:defRPr sz="4732"/>
            </a:pPr>
            <a:r>
              <a:t>How would this definition enhance or hinder church growth and planting?</a:t>
            </a:r>
            <a:br/>
          </a:p>
          <a:p>
            <a:pPr marL="577850" indent="-577850" defTabSz="751205">
              <a:spcBef>
                <a:spcPts val="5300"/>
              </a:spcBef>
              <a:defRPr sz="4732"/>
            </a:pPr>
            <a:r>
              <a:t>What kind of a church would be produced by a group of people who subscribed to this definition? </a:t>
            </a:r>
          </a:p>
          <a:p>
            <a:pPr marL="577850" indent="-577850" defTabSz="751205">
              <a:spcBef>
                <a:spcPts val="5300"/>
              </a:spcBef>
              <a:defRPr sz="4732"/>
            </a:pPr>
            <a:r>
              <a:t>Is this definition adequate? Why or why not?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1231425" y="2739844"/>
            <a:ext cx="21921151"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z="7200">
                <a:latin typeface="Helvetica Light"/>
                <a:ea typeface="Helvetica Light"/>
                <a:cs typeface="Helvetica Light"/>
                <a:sym typeface="Helvetica Light"/>
              </a:defRPr>
            </a:pPr>
            <a:r>
              <a:t>Did we decide if any of these were adequate alone?</a:t>
            </a:r>
          </a:p>
          <a:p>
            <a:pPr>
              <a:defRPr i="0" sz="7200">
                <a:latin typeface="Helvetica Light"/>
                <a:ea typeface="Helvetica Light"/>
                <a:cs typeface="Helvetica Light"/>
                <a:sym typeface="Helvetica Light"/>
              </a:defRPr>
            </a:pPr>
            <a:r>
              <a:t>If we combine elements from all of there do we find an adequate definition?</a:t>
            </a:r>
          </a:p>
          <a:p>
            <a:pPr>
              <a:defRPr i="0" sz="7200">
                <a:latin typeface="Helvetica Light"/>
                <a:ea typeface="Helvetica Light"/>
                <a:cs typeface="Helvetica Light"/>
                <a:sym typeface="Helvetica Light"/>
              </a:defRPr>
            </a:pPr>
          </a:p>
          <a:p>
            <a:pPr>
              <a:defRPr i="0" sz="7200">
                <a:latin typeface="Helvetica Light"/>
                <a:ea typeface="Helvetica Light"/>
                <a:cs typeface="Helvetica Light"/>
                <a:sym typeface="Helvetica Light"/>
              </a:defRPr>
            </a:pPr>
            <a:r>
              <a:t>Question:</a:t>
            </a:r>
          </a:p>
          <a:p>
            <a:pPr>
              <a:defRPr i="0" sz="7200">
                <a:latin typeface="Helvetica Light"/>
                <a:ea typeface="Helvetica Light"/>
                <a:cs typeface="Helvetica Light"/>
                <a:sym typeface="Helvetica Light"/>
              </a:defRPr>
            </a:pPr>
            <a:r>
              <a:t>How can buildings help or hinder the growth of the church?</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a:r>
              <a:t>“What is LOCAL CHURCH?”</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p>
            <a:pPr/>
            <a:r>
              <a:t>III. GUIDELINES FOR DEFINING THE CHURCH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prstGeom prst="rect">
            <a:avLst/>
          </a:prstGeom>
        </p:spPr>
        <p:txBody>
          <a:bodyPr/>
          <a:lstStyle>
            <a:lvl1pPr defTabSz="586104">
              <a:defRPr sz="7739"/>
            </a:lvl1pPr>
          </a:lstStyle>
          <a:p>
            <a:pPr/>
            <a:r>
              <a:t>III. GUIDELINES FOR DEFINING THE CHURCH </a:t>
            </a:r>
          </a:p>
        </p:txBody>
      </p:sp>
      <p:sp>
        <p:nvSpPr>
          <p:cNvPr id="173" name="Shape 173"/>
          <p:cNvSpPr/>
          <p:nvPr>
            <p:ph type="body" idx="1"/>
          </p:nvPr>
        </p:nvSpPr>
        <p:spPr>
          <a:prstGeom prst="rect">
            <a:avLst/>
          </a:prstGeom>
        </p:spPr>
        <p:txBody>
          <a:bodyPr/>
          <a:lstStyle/>
          <a:p>
            <a:pPr marL="524933" indent="-524933">
              <a:defRPr sz="6200"/>
            </a:pPr>
            <a:r>
              <a:t>Avoid prescribing forms, structure and programs in the definition of the church</a:t>
            </a:r>
          </a:p>
          <a:p>
            <a:pPr marL="524933" indent="-524933">
              <a:defRPr sz="6200"/>
            </a:pPr>
            <a:r>
              <a:t>Stress the biblical functions that the church must perform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lt" backwards="0">
                                    <p:tmAbs val="10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lvl1pPr defTabSz="577850">
              <a:defRPr sz="7840"/>
            </a:lvl1pPr>
          </a:lstStyle>
          <a:p>
            <a:pPr/>
            <a:r>
              <a:t>IV. WRITING YOUR DEFINITION OF THE CHURCH </a:t>
            </a:r>
          </a:p>
        </p:txBody>
      </p:sp>
      <p:sp>
        <p:nvSpPr>
          <p:cNvPr id="176" name="Shape 176"/>
          <p:cNvSpPr/>
          <p:nvPr/>
        </p:nvSpPr>
        <p:spPr>
          <a:xfrm>
            <a:off x="4100344" y="1262242"/>
            <a:ext cx="16183312" cy="75412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642937">
              <a:defRPr cap="all" i="0" spc="148" sz="7400">
                <a:latin typeface="Futura"/>
                <a:ea typeface="Futura"/>
                <a:cs typeface="Futura"/>
                <a:sym typeface="Futura"/>
              </a:defRPr>
            </a:pPr>
            <a:r>
              <a:t>Ac 2:42-47, Ac 11:26, Ac 14:23, Ac 20:7, Ac 20:28 1Co 1:2, 1Co 12:28, 1Co 14:33, Eph 1:22,</a:t>
            </a:r>
            <a:br/>
            <a:r>
              <a:t>Eph 4:11-16, Eph 5:27, 1Ti 3:15, Heb 10:24-27</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lvl1pPr defTabSz="544830">
              <a:defRPr sz="7194"/>
            </a:lvl1pPr>
          </a:lstStyle>
          <a:p>
            <a:pPr/>
            <a:r>
              <a:t>Questions to ask about your definition</a:t>
            </a:r>
          </a:p>
        </p:txBody>
      </p:sp>
      <p:sp>
        <p:nvSpPr>
          <p:cNvPr id="179" name="Shape 179"/>
          <p:cNvSpPr/>
          <p:nvPr>
            <p:ph type="body" idx="1"/>
          </p:nvPr>
        </p:nvSpPr>
        <p:spPr>
          <a:prstGeom prst="rect">
            <a:avLst/>
          </a:prstGeom>
        </p:spPr>
        <p:txBody>
          <a:bodyPr/>
          <a:lstStyle/>
          <a:p>
            <a:pPr marL="527538" indent="-527538">
              <a:defRPr sz="5400"/>
            </a:pPr>
            <a:r>
              <a:t>Is it understandable?</a:t>
            </a:r>
          </a:p>
          <a:p>
            <a:pPr marL="527538" indent="-527538">
              <a:defRPr sz="5400"/>
            </a:pPr>
            <a:r>
              <a:t>Is it compatible with Scripture?</a:t>
            </a:r>
          </a:p>
          <a:p>
            <a:pPr marL="527538" indent="-527538">
              <a:defRPr sz="5400"/>
            </a:pPr>
            <a:r>
              <a:t>Is your definition basic enough to describe all churches everywhere and at all times?</a:t>
            </a:r>
          </a:p>
          <a:p>
            <a:pPr marL="527538" indent="-527538">
              <a:defRPr sz="5400"/>
            </a:pPr>
            <a:r>
              <a:t>Does your definition allow for a church that is reproducible?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pasted-image.tiff"/>
          <p:cNvPicPr>
            <a:picLocks noChangeAspect="1"/>
          </p:cNvPicPr>
          <p:nvPr>
            <p:ph type="pic" idx="13"/>
          </p:nvPr>
        </p:nvPicPr>
        <p:blipFill>
          <a:blip r:embed="rId2">
            <a:extLst/>
          </a:blip>
          <a:srcRect l="8609" t="0" r="8609" b="0"/>
          <a:stretch>
            <a:fillRect/>
          </a:stretch>
        </p:blipFill>
        <p:spPr>
          <a:prstGeom prst="rect">
            <a:avLst/>
          </a:prstGeom>
        </p:spPr>
      </p:pic>
      <p:sp>
        <p:nvSpPr>
          <p:cNvPr id="126" name="Shape 126"/>
          <p:cNvSpPr/>
          <p:nvPr>
            <p:ph type="title"/>
          </p:nvPr>
        </p:nvSpPr>
        <p:spPr>
          <a:xfrm>
            <a:off x="1651000" y="6921500"/>
            <a:ext cx="10223500" cy="5613400"/>
          </a:xfrm>
          <a:prstGeom prst="rect">
            <a:avLst/>
          </a:prstGeom>
        </p:spPr>
        <p:txBody>
          <a:bodyPr/>
          <a:lstStyle/>
          <a:p>
            <a:pPr/>
            <a:r>
              <a:t>Before the war</a:t>
            </a:r>
          </a:p>
          <a:p>
            <a:pPr/>
            <a:r>
              <a:t>90% of the world market</a:t>
            </a:r>
          </a:p>
        </p:txBody>
      </p:sp>
      <p:sp>
        <p:nvSpPr>
          <p:cNvPr id="127" name="Shape 127"/>
          <p:cNvSpPr/>
          <p:nvPr>
            <p:ph type="body" sz="quarter" idx="1"/>
          </p:nvPr>
        </p:nvSpPr>
        <p:spPr>
          <a:prstGeom prst="rect">
            <a:avLst/>
          </a:prstGeom>
        </p:spPr>
        <p:txBody>
          <a:bodyPr/>
          <a:lstStyle/>
          <a:p>
            <a:pPr/>
            <a:r>
              <a:t>Swiss Watches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9" name="pasted-image.tiff"/>
          <p:cNvPicPr>
            <a:picLocks noChangeAspect="1"/>
          </p:cNvPicPr>
          <p:nvPr>
            <p:ph type="pic" idx="13"/>
          </p:nvPr>
        </p:nvPicPr>
        <p:blipFill>
          <a:blip r:embed="rId2">
            <a:extLst/>
          </a:blip>
          <a:srcRect l="8609" t="0" r="8609" b="0"/>
          <a:stretch>
            <a:fillRect/>
          </a:stretch>
        </p:blipFill>
        <p:spPr>
          <a:prstGeom prst="rect">
            <a:avLst/>
          </a:prstGeom>
        </p:spPr>
      </p:pic>
      <p:sp>
        <p:nvSpPr>
          <p:cNvPr id="130" name="Shape 130"/>
          <p:cNvSpPr/>
          <p:nvPr>
            <p:ph type="title"/>
          </p:nvPr>
        </p:nvSpPr>
        <p:spPr>
          <a:xfrm>
            <a:off x="1651000" y="6921500"/>
            <a:ext cx="10223500" cy="5613400"/>
          </a:xfrm>
          <a:prstGeom prst="rect">
            <a:avLst/>
          </a:prstGeom>
        </p:spPr>
        <p:txBody>
          <a:bodyPr/>
          <a:lstStyle/>
          <a:p>
            <a:pPr marL="1025769" indent="-1025769">
              <a:buSzPct val="75000"/>
              <a:buChar char="•"/>
            </a:pPr>
            <a:r>
              <a:t>By 1970 - 60%</a:t>
            </a:r>
          </a:p>
          <a:p>
            <a:pPr marL="1025769" indent="-1025769">
              <a:buSzPct val="75000"/>
            </a:pPr>
            <a:r>
              <a:t>By 1980 - below 10%</a:t>
            </a:r>
          </a:p>
        </p:txBody>
      </p:sp>
      <p:sp>
        <p:nvSpPr>
          <p:cNvPr id="131" name="Shape 131"/>
          <p:cNvSpPr/>
          <p:nvPr>
            <p:ph type="body" sz="quarter" idx="1"/>
          </p:nvPr>
        </p:nvSpPr>
        <p:spPr>
          <a:prstGeom prst="rect">
            <a:avLst/>
          </a:prstGeom>
        </p:spPr>
        <p:txBody>
          <a:bodyPr/>
          <a:lstStyle/>
          <a:p>
            <a:pPr/>
            <a:r>
              <a:t>Swiss Watches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30">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lt" backwards="0">
                                    <p:tmAbs val="100"/>
                                  </p:iterate>
                                  <p:childTnLst>
                                    <p:set>
                                      <p:cBhvr>
                                        <p:cTn id="12" fill="hold"/>
                                        <p:tgtEl>
                                          <p:spTgt spid="13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p>
            <a:pPr/>
            <a:r>
              <a:t>what happened?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pasted-image.tiff"/>
          <p:cNvPicPr>
            <a:picLocks noChangeAspect="0"/>
          </p:cNvPicPr>
          <p:nvPr>
            <p:ph type="pic" idx="13"/>
          </p:nvPr>
        </p:nvPicPr>
        <p:blipFill>
          <a:blip r:embed="rId2">
            <a:extLst/>
          </a:blip>
          <a:srcRect l="8103" t="0" r="8103" b="0"/>
          <a:stretch>
            <a:fillRect/>
          </a:stretch>
        </p:blipFill>
        <p:spPr>
          <a:xfrm>
            <a:off x="13169899" y="3238500"/>
            <a:ext cx="9525001" cy="9207500"/>
          </a:xfrm>
          <a:prstGeom prst="rect">
            <a:avLst/>
          </a:prstGeom>
        </p:spPr>
      </p:pic>
      <p:sp>
        <p:nvSpPr>
          <p:cNvPr id="136" name="Shape 136"/>
          <p:cNvSpPr/>
          <p:nvPr>
            <p:ph type="title"/>
          </p:nvPr>
        </p:nvSpPr>
        <p:spPr>
          <a:prstGeom prst="rect">
            <a:avLst/>
          </a:prstGeom>
        </p:spPr>
        <p:txBody>
          <a:bodyPr/>
          <a:lstStyle/>
          <a:p>
            <a:pPr/>
            <a:r>
              <a:t>What happened?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nvSpPr>
        <p:spPr>
          <a:xfrm>
            <a:off x="810767" y="4486668"/>
            <a:ext cx="22762465" cy="523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0" sz="8400">
                <a:latin typeface="Helvetica Light"/>
                <a:ea typeface="Helvetica Light"/>
                <a:cs typeface="Helvetica Light"/>
                <a:sym typeface="Helvetica Light"/>
              </a:defRPr>
            </a:pPr>
            <a:r>
              <a:t>Question:</a:t>
            </a:r>
          </a:p>
          <a:p>
            <a:pPr>
              <a:defRPr i="0" sz="8400">
                <a:latin typeface="Helvetica Light"/>
                <a:ea typeface="Helvetica Light"/>
                <a:cs typeface="Helvetica Light"/>
                <a:sym typeface="Helvetica Light"/>
              </a:defRPr>
            </a:pPr>
            <a:r>
              <a:t>What unnecessary items are typically added to people’s working definition of the church?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lvl1pPr defTabSz="561340">
              <a:defRPr sz="7412"/>
            </a:lvl1pPr>
          </a:lstStyle>
          <a:p>
            <a:pPr/>
            <a:r>
              <a:t>I. THE DIFFICULTY OF DEFINING THE CHURCH </a:t>
            </a:r>
          </a:p>
        </p:txBody>
      </p:sp>
      <p:sp>
        <p:nvSpPr>
          <p:cNvPr id="141" name="Shape 141"/>
          <p:cNvSpPr/>
          <p:nvPr>
            <p:ph type="body" idx="1"/>
          </p:nvPr>
        </p:nvSpPr>
        <p:spPr>
          <a:prstGeom prst="rect">
            <a:avLst/>
          </a:prstGeom>
        </p:spPr>
        <p:txBody>
          <a:bodyPr/>
          <a:lstStyle/>
          <a:p>
            <a:pPr marL="495300" indent="-495300" defTabSz="643889">
              <a:spcBef>
                <a:spcPts val="4600"/>
              </a:spcBef>
              <a:defRPr sz="4055"/>
            </a:pPr>
            <a:r>
              <a:t>Some churches meet in large buildings. Some churches meet in small buildings. Some churches do not meet in any building. Some churches meet in homes. </a:t>
            </a:r>
          </a:p>
          <a:p>
            <a:pPr marL="495300" indent="-495300" defTabSz="643889">
              <a:spcBef>
                <a:spcPts val="4600"/>
              </a:spcBef>
              <a:defRPr sz="4055"/>
            </a:pPr>
            <a:r>
              <a:t>Some churches meet one time a week. Some churches meet two times a week. Some churches meet three times a week. Some churches meet just about every day of the week. </a:t>
            </a:r>
          </a:p>
          <a:p>
            <a:pPr marL="495300" indent="-495300" defTabSz="643889">
              <a:spcBef>
                <a:spcPts val="4600"/>
              </a:spcBef>
              <a:defRPr sz="4055"/>
            </a:pPr>
            <a:r>
              <a:t>Some churches have a man who preaches. Some churches have a man who just talks. Some churches have a man who teaches like in school. </a:t>
            </a:r>
          </a:p>
          <a:p>
            <a:pPr marL="495300" indent="-495300" defTabSz="643889">
              <a:spcBef>
                <a:spcPts val="4600"/>
              </a:spcBef>
              <a:defRPr sz="4055"/>
            </a:pPr>
            <a:r>
              <a:t>Some churches seem to be fun to be in. In some churches no one smiles. </a:t>
            </a:r>
          </a:p>
          <a:p>
            <a:pPr marL="495300" indent="-495300" defTabSz="643889">
              <a:spcBef>
                <a:spcPts val="4600"/>
              </a:spcBef>
              <a:defRPr sz="4055"/>
            </a:pPr>
            <a:r>
              <a:t>Some churches have active services, with people moving around and responding verbally to everything that happens. Some churches have very quiet services in which most of the people sit quietly and listen.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41">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lt" backwards="0">
                                    <p:tmAbs val="100"/>
                                  </p:iterate>
                                  <p:childTnLst>
                                    <p:set>
                                      <p:cBhvr>
                                        <p:cTn id="12" fill="hold"/>
                                        <p:tgtEl>
                                          <p:spTgt spid="14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lt" backwards="0">
                                    <p:tmAbs val="100"/>
                                  </p:iterate>
                                  <p:childTnLst>
                                    <p:set>
                                      <p:cBhvr>
                                        <p:cTn id="16" fill="hold"/>
                                        <p:tgtEl>
                                          <p:spTgt spid="14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lt" backwards="0">
                                    <p:tmAbs val="100"/>
                                  </p:iterate>
                                  <p:childTnLst>
                                    <p:set>
                                      <p:cBhvr>
                                        <p:cTn id="20" fill="hold"/>
                                        <p:tgtEl>
                                          <p:spTgt spid="14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lt" backwards="0">
                                    <p:tmAbs val="100"/>
                                  </p:iterate>
                                  <p:childTnLst>
                                    <p:set>
                                      <p:cBhvr>
                                        <p:cTn id="24" fill="hold"/>
                                        <p:tgtEl>
                                          <p:spTgt spid="14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lvl1pPr defTabSz="561340">
              <a:defRPr sz="7412"/>
            </a:lvl1pPr>
          </a:lstStyle>
          <a:p>
            <a:pPr/>
            <a:r>
              <a:t>I. THE DIFFICULTY OF DEFINING THE CHURCH </a:t>
            </a:r>
          </a:p>
        </p:txBody>
      </p:sp>
      <p:sp>
        <p:nvSpPr>
          <p:cNvPr id="144" name="Shape 144"/>
          <p:cNvSpPr/>
          <p:nvPr>
            <p:ph type="body" idx="1"/>
          </p:nvPr>
        </p:nvSpPr>
        <p:spPr>
          <a:prstGeom prst="rect">
            <a:avLst/>
          </a:prstGeom>
        </p:spPr>
        <p:txBody>
          <a:bodyPr/>
          <a:lstStyle/>
          <a:p>
            <a:pPr marL="701523" indent="-701523">
              <a:buSzPct val="100000"/>
              <a:buAutoNum type="arabicPeriod" startAt="1"/>
              <a:defRPr sz="5800"/>
            </a:pPr>
            <a:r>
              <a:t>When is a group of people a church? </a:t>
            </a:r>
          </a:p>
          <a:p>
            <a:pPr marL="701523" indent="-701523">
              <a:buSzPct val="100000"/>
              <a:buAutoNum type="arabicPeriod" startAt="1"/>
              <a:defRPr sz="5800"/>
            </a:pPr>
            <a:r>
              <a:t>What are the criteria for deciding whether it is a church or not ? </a:t>
            </a:r>
          </a:p>
          <a:p>
            <a:pPr marL="701523" indent="-701523">
              <a:buSzPct val="100000"/>
              <a:buAutoNum type="arabicPeriod" startAt="1"/>
              <a:defRPr sz="5800"/>
            </a:pPr>
            <a:r>
              <a:t>Respond to the following situations. Is each a church? Why or why not? </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zoft Sans"/>
        <a:ea typeface="Azoft Sans"/>
        <a:cs typeface="Azoft Sans"/>
      </a:majorFont>
      <a:minorFont>
        <a:latin typeface="Azoft Sans"/>
        <a:ea typeface="Azoft Sans"/>
        <a:cs typeface="Azoft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zoft Sans"/>
        <a:ea typeface="Azoft Sans"/>
        <a:cs typeface="Azoft Sans"/>
      </a:majorFont>
      <a:minorFont>
        <a:latin typeface="Azoft Sans"/>
        <a:ea typeface="Azoft Sans"/>
        <a:cs typeface="Azoft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