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1pPr>
    <a:lvl2pPr marL="0" marR="0" indent="228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2pPr>
    <a:lvl3pPr marL="0" marR="0" indent="457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3pPr>
    <a:lvl4pPr marL="0" marR="0" indent="685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4pPr>
    <a:lvl5pPr marL="0" marR="0" indent="9144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5pPr>
    <a:lvl6pPr marL="0" marR="0" indent="11430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6pPr>
    <a:lvl7pPr marL="0" marR="0" indent="1371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7pPr>
    <a:lvl8pPr marL="0" marR="0" indent="1600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8pPr>
    <a:lvl9pPr marL="0" marR="0" indent="1828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p:nvPr>
            <p:ph type="sldImg"/>
          </p:nvPr>
        </p:nvSpPr>
        <p:spPr>
          <a:xfrm>
            <a:off x="1143000" y="685800"/>
            <a:ext cx="4572000" cy="3429000"/>
          </a:xfrm>
          <a:prstGeom prst="rect">
            <a:avLst/>
          </a:prstGeom>
        </p:spPr>
        <p:txBody>
          <a:bodyPr/>
          <a:lstStyle/>
          <a:p>
            <a:pPr/>
          </a:p>
        </p:txBody>
      </p:sp>
      <p:sp>
        <p:nvSpPr>
          <p:cNvPr id="118" name="Shape 1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778000" y="6972280"/>
            <a:ext cx="20828000" cy="2431916"/>
          </a:xfrm>
          <a:prstGeom prst="rect">
            <a:avLst/>
          </a:prstGeom>
        </p:spPr>
        <p:txBody>
          <a:bodyPr anchor="b"/>
          <a:lstStyle/>
          <a:p>
            <a:pPr/>
            <a:r>
              <a:t>Title Text</a:t>
            </a:r>
          </a:p>
        </p:txBody>
      </p:sp>
      <p:sp>
        <p:nvSpPr>
          <p:cNvPr id="12" name="Shape 12"/>
          <p:cNvSpPr/>
          <p:nvPr>
            <p:ph type="body" sz="quarter" idx="1"/>
          </p:nvPr>
        </p:nvSpPr>
        <p:spPr>
          <a:xfrm>
            <a:off x="1778000" y="10119437"/>
            <a:ext cx="20828000" cy="2043618"/>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pic>
        <p:nvPicPr>
          <p:cNvPr id="13" name="New Life Church Teesside_logo life groups-01.png"/>
          <p:cNvPicPr>
            <a:picLocks noChangeAspect="1"/>
          </p:cNvPicPr>
          <p:nvPr/>
        </p:nvPicPr>
        <p:blipFill>
          <a:blip r:embed="rId2">
            <a:extLst/>
          </a:blip>
          <a:stretch>
            <a:fillRect/>
          </a:stretch>
        </p:blipFill>
        <p:spPr>
          <a:xfrm>
            <a:off x="10076942" y="902033"/>
            <a:ext cx="4230117" cy="4238379"/>
          </a:xfrm>
          <a:prstGeom prst="rect">
            <a:avLst/>
          </a:prstGeom>
          <a:ln w="25400">
            <a:miter lim="400000"/>
          </a:ln>
          <a:effectLst>
            <a:reflection blurRad="0" stA="100000" stPos="0" endA="0" endPos="40000" dist="0" dir="5400000" fadeDir="5400000" sx="100000" sy="-100000" kx="0" ky="0" algn="bl" rotWithShape="0"/>
          </a:effectLst>
        </p:spPr>
      </p:pic>
      <p:sp>
        <p:nvSpPr>
          <p:cNvPr id="14" name="Shape 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4" name="Shape 94"/>
          <p:cNvSpPr/>
          <p:nvPr>
            <p:ph type="body" sz="quarter" idx="13"/>
          </p:nvPr>
        </p:nvSpPr>
        <p:spPr>
          <a:xfrm>
            <a:off x="2387600" y="8953500"/>
            <a:ext cx="19621500" cy="787400"/>
          </a:xfrm>
          <a:prstGeom prst="rect">
            <a:avLst/>
          </a:prstGeom>
        </p:spPr>
        <p:txBody>
          <a:bodyPr anchor="t">
            <a:spAutoFit/>
          </a:bodyPr>
          <a:lstStyle>
            <a:lvl1pPr marL="0" indent="0" algn="ctr">
              <a:spcBef>
                <a:spcPts val="0"/>
              </a:spcBef>
              <a:buSzTx/>
              <a:buNone/>
              <a:defRPr i="1" sz="4500">
                <a:latin typeface="Helvetica"/>
                <a:ea typeface="Helvetica"/>
                <a:cs typeface="Helvetica"/>
                <a:sym typeface="Helvetica"/>
              </a:defRPr>
            </a:lvl1pPr>
          </a:lstStyle>
          <a:p>
            <a:pPr/>
            <a:r>
              <a:t>–Johnny Appleseed</a:t>
            </a:r>
          </a:p>
        </p:txBody>
      </p:sp>
      <p:sp>
        <p:nvSpPr>
          <p:cNvPr id="95" name="Shape 95"/>
          <p:cNvSpPr/>
          <p:nvPr>
            <p:ph type="body" sz="quarter" idx="14"/>
          </p:nvPr>
        </p:nvSpPr>
        <p:spPr>
          <a:xfrm>
            <a:off x="2387600" y="6007099"/>
            <a:ext cx="19621500" cy="965201"/>
          </a:xfrm>
          <a:prstGeom prst="rect">
            <a:avLst/>
          </a:prstGeom>
        </p:spPr>
        <p:txBody>
          <a:bodyPr>
            <a:spAutoFit/>
          </a:bodyPr>
          <a:lstStyle>
            <a:lvl1pPr marL="0" indent="0" algn="ctr">
              <a:spcBef>
                <a:spcPts val="0"/>
              </a:spcBef>
              <a:buSzTx/>
              <a:buNone/>
              <a:defRPr sz="5700"/>
            </a:lvl1pPr>
          </a:lstStyle>
          <a:p>
            <a:pPr/>
            <a:r>
              <a:t>“Type a quote here.” </a:t>
            </a:r>
          </a:p>
        </p:txBody>
      </p:sp>
      <p:sp>
        <p:nvSpPr>
          <p:cNvPr id="96" name="Shape 9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3" name="Shape 103"/>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1" name="Shape 1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1" name="Shape 21"/>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2" name="Shape 22"/>
          <p:cNvSpPr/>
          <p:nvPr>
            <p:ph type="title"/>
          </p:nvPr>
        </p:nvSpPr>
        <p:spPr>
          <a:xfrm>
            <a:off x="635000" y="9448800"/>
            <a:ext cx="23114000" cy="2006600"/>
          </a:xfrm>
          <a:prstGeom prst="rect">
            <a:avLst/>
          </a:prstGeom>
        </p:spPr>
        <p:txBody>
          <a:bodyPr anchor="b"/>
          <a:lstStyle/>
          <a:p>
            <a:pPr/>
            <a:r>
              <a:t>Title Text</a:t>
            </a:r>
          </a:p>
        </p:txBody>
      </p:sp>
      <p:sp>
        <p:nvSpPr>
          <p:cNvPr id="23" name="Shape 23"/>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24" name="Shape 2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1" name="Shape 31"/>
          <p:cNvSpPr/>
          <p:nvPr>
            <p:ph type="title"/>
          </p:nvPr>
        </p:nvSpPr>
        <p:spPr>
          <a:xfrm>
            <a:off x="1778000" y="4533900"/>
            <a:ext cx="20828000" cy="4648200"/>
          </a:xfrm>
          <a:prstGeom prst="rect">
            <a:avLst/>
          </a:prstGeom>
        </p:spPr>
        <p:txBody>
          <a:bodyPr/>
          <a:lstStyle/>
          <a:p>
            <a:pPr/>
            <a:r>
              <a:t>Title Text</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9" name="Shape 39"/>
          <p:cNvSpPr/>
          <p:nvPr>
            <p:ph type="pic" sz="half" idx="13"/>
          </p:nvPr>
        </p:nvSpPr>
        <p:spPr>
          <a:xfrm>
            <a:off x="13165980" y="1104900"/>
            <a:ext cx="9525001" cy="11506200"/>
          </a:xfrm>
          <a:prstGeom prst="rect">
            <a:avLst/>
          </a:prstGeom>
        </p:spPr>
        <p:txBody>
          <a:bodyPr lIns="91439" tIns="45719" rIns="91439" bIns="45719" anchor="t">
            <a:noAutofit/>
          </a:bodyPr>
          <a:lstStyle/>
          <a:p>
            <a:pPr/>
          </a:p>
        </p:txBody>
      </p:sp>
      <p:sp>
        <p:nvSpPr>
          <p:cNvPr id="40" name="Shape 40"/>
          <p:cNvSpPr/>
          <p:nvPr>
            <p:ph type="title"/>
          </p:nvPr>
        </p:nvSpPr>
        <p:spPr>
          <a:xfrm>
            <a:off x="1651000" y="1104900"/>
            <a:ext cx="10223500" cy="5613400"/>
          </a:xfrm>
          <a:prstGeom prst="rect">
            <a:avLst/>
          </a:prstGeom>
        </p:spPr>
        <p:txBody>
          <a:bodyPr anchor="b"/>
          <a:lstStyle>
            <a:lvl1pPr>
              <a:defRPr sz="8400">
                <a:latin typeface="Helvetica Light"/>
                <a:ea typeface="Helvetica Light"/>
                <a:cs typeface="Helvetica Light"/>
                <a:sym typeface="Helvetica Light"/>
              </a:defRPr>
            </a:lvl1pPr>
          </a:lstStyle>
          <a:p>
            <a:pPr/>
            <a:r>
              <a:t>Title Text</a:t>
            </a:r>
          </a:p>
        </p:txBody>
      </p:sp>
      <p:sp>
        <p:nvSpPr>
          <p:cNvPr id="41" name="Shape 41"/>
          <p:cNvSpPr/>
          <p:nvPr>
            <p:ph type="body" sz="quarter" idx="1"/>
          </p:nvPr>
        </p:nvSpPr>
        <p:spPr>
          <a:xfrm>
            <a:off x="1651000" y="6845300"/>
            <a:ext cx="10223500" cy="57658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42" name="Shape 4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p>
            <a:pPr/>
            <a:r>
              <a:t>Title Text</a:t>
            </a:r>
          </a:p>
        </p:txBody>
      </p:sp>
      <p:sp>
        <p:nvSpPr>
          <p:cNvPr id="50" name="Shape 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lvl1pPr>
              <a:defRPr sz="10900"/>
            </a:lvl1pPr>
          </a:lstStyle>
          <a:p>
            <a:pPr/>
            <a:r>
              <a:t>Title Text</a:t>
            </a:r>
          </a:p>
        </p:txBody>
      </p:sp>
      <p:sp>
        <p:nvSpPr>
          <p:cNvPr id="58" name="Shape 58"/>
          <p:cNvSpPr/>
          <p:nvPr>
            <p:ph type="body" idx="1"/>
          </p:nvPr>
        </p:nvSpPr>
        <p:spPr>
          <a:prstGeom prst="rect">
            <a:avLst/>
          </a:prstGeom>
        </p:spPr>
        <p:txBody>
          <a:bodyPr/>
          <a:lstStyle>
            <a:lvl1pPr>
              <a:defRPr b="1" i="1">
                <a:latin typeface="Helvetica"/>
                <a:ea typeface="Helvetica"/>
                <a:cs typeface="Helvetica"/>
                <a:sym typeface="Helvetica"/>
              </a:defRPr>
            </a:lvl1pPr>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6" name="Shape 66"/>
          <p:cNvSpPr/>
          <p:nvPr>
            <p:ph type="pic" sz="half" idx="13"/>
          </p:nvPr>
        </p:nvSpPr>
        <p:spPr>
          <a:xfrm>
            <a:off x="13169900" y="3238500"/>
            <a:ext cx="9525000" cy="9207500"/>
          </a:xfrm>
          <a:prstGeom prst="rect">
            <a:avLst/>
          </a:prstGeom>
        </p:spPr>
        <p:txBody>
          <a:bodyPr lIns="91439" tIns="45719" rIns="91439" bIns="45719" anchor="t">
            <a:noAutofit/>
          </a:bodyPr>
          <a:lstStyle/>
          <a:p>
            <a:pPr/>
          </a:p>
        </p:txBody>
      </p:sp>
      <p:sp>
        <p:nvSpPr>
          <p:cNvPr id="67" name="Shape 67"/>
          <p:cNvSpPr/>
          <p:nvPr>
            <p:ph type="title"/>
          </p:nvPr>
        </p:nvSpPr>
        <p:spPr>
          <a:prstGeom prst="rect">
            <a:avLst/>
          </a:prstGeom>
        </p:spPr>
        <p:txBody>
          <a:bodyPr/>
          <a:lstStyle/>
          <a:p>
            <a:pPr/>
            <a:r>
              <a:t>Title Text</a:t>
            </a:r>
          </a:p>
        </p:txBody>
      </p:sp>
      <p:sp>
        <p:nvSpPr>
          <p:cNvPr id="68" name="Shape 68"/>
          <p:cNvSpPr/>
          <p:nvPr>
            <p:ph type="body" sz="half" idx="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Body Level One</a:t>
            </a:r>
          </a:p>
          <a:p>
            <a:pPr lvl="1"/>
            <a:r>
              <a:t>Body Level Two</a:t>
            </a:r>
          </a:p>
          <a:p>
            <a:pPr lvl="2"/>
            <a:r>
              <a:t>Body Level Three</a:t>
            </a:r>
          </a:p>
          <a:p>
            <a:pPr lvl="3"/>
            <a:r>
              <a:t>Body Level Four</a:t>
            </a:r>
          </a:p>
          <a:p>
            <a:pPr lvl="4"/>
            <a:r>
              <a:t>Body Level Five</a:t>
            </a:r>
          </a:p>
        </p:txBody>
      </p:sp>
      <p:sp>
        <p:nvSpPr>
          <p:cNvPr id="69" name="Shape 6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6" name="Shape 76"/>
          <p:cNvSpPr/>
          <p:nvPr>
            <p:ph type="body" idx="1"/>
          </p:nvPr>
        </p:nvSpPr>
        <p:spPr>
          <a:xfrm>
            <a:off x="1689100" y="1778000"/>
            <a:ext cx="21005800" cy="101473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7" name="Shape 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4" name="Shape 84"/>
          <p:cNvSpPr/>
          <p:nvPr>
            <p:ph type="pic" sz="quarter" idx="13"/>
          </p:nvPr>
        </p:nvSpPr>
        <p:spPr>
          <a:xfrm>
            <a:off x="15760700" y="7048500"/>
            <a:ext cx="7404100" cy="5549900"/>
          </a:xfrm>
          <a:prstGeom prst="rect">
            <a:avLst/>
          </a:prstGeom>
        </p:spPr>
        <p:txBody>
          <a:bodyPr lIns="91439" tIns="45719" rIns="91439" bIns="45719" anchor="t">
            <a:noAutofit/>
          </a:bodyPr>
          <a:lstStyle/>
          <a:p>
            <a:pPr/>
          </a:p>
        </p:txBody>
      </p:sp>
      <p:sp>
        <p:nvSpPr>
          <p:cNvPr id="85" name="Shape 85"/>
          <p:cNvSpPr/>
          <p:nvPr>
            <p:ph type="pic" sz="quarter" idx="14"/>
          </p:nvPr>
        </p:nvSpPr>
        <p:spPr>
          <a:xfrm>
            <a:off x="15760700" y="1130300"/>
            <a:ext cx="7404100" cy="5549900"/>
          </a:xfrm>
          <a:prstGeom prst="rect">
            <a:avLst/>
          </a:prstGeom>
        </p:spPr>
        <p:txBody>
          <a:bodyPr lIns="91439" tIns="45719" rIns="91439" bIns="45719" anchor="t">
            <a:noAutofit/>
          </a:bodyPr>
          <a:lstStyle/>
          <a:p>
            <a:pPr/>
          </a:p>
        </p:txBody>
      </p:sp>
      <p:sp>
        <p:nvSpPr>
          <p:cNvPr id="86" name="Shape 86"/>
          <p:cNvSpPr/>
          <p:nvPr>
            <p:ph type="pic" idx="15"/>
          </p:nvPr>
        </p:nvSpPr>
        <p:spPr>
          <a:xfrm>
            <a:off x="1206500" y="1130300"/>
            <a:ext cx="14173200" cy="11468100"/>
          </a:xfrm>
          <a:prstGeom prst="rect">
            <a:avLst/>
          </a:prstGeom>
        </p:spPr>
        <p:txBody>
          <a:bodyPr lIns="91439" tIns="45719" rIns="91439" bIns="45719" anchor="t">
            <a:noAutofit/>
          </a:bodyPr>
          <a:lstStyle/>
          <a:p>
            <a:pPr/>
          </a:p>
        </p:txBody>
      </p:sp>
      <p:sp>
        <p:nvSpPr>
          <p:cNvPr id="87" name="Shape 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3D3D3"/>
            </a:gs>
          </a:gsLst>
          <a:lin ang="5400000" scaled="0"/>
        </a:gradFill>
      </p:bgPr>
    </p:bg>
    <p:spTree>
      <p:nvGrpSpPr>
        <p:cNvPr id="1" name=""/>
        <p:cNvGrpSpPr/>
        <p:nvPr/>
      </p:nvGrpSpPr>
      <p:grpSpPr>
        <a:xfrm>
          <a:off x="0" y="0"/>
          <a:ext cx="0" cy="0"/>
          <a:chOff x="0" y="0"/>
          <a:chExt cx="0" cy="0"/>
        </a:xfrm>
      </p:grpSpPr>
      <p:sp>
        <p:nvSpPr>
          <p:cNvPr id="2" name="Shape 2"/>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i="0" sz="2400">
                <a:latin typeface="Helvetica Light"/>
                <a:ea typeface="Helvetica Light"/>
                <a:cs typeface="Helvetica Light"/>
                <a:sym typeface="Helvetica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tif"/></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ctrTitle"/>
          </p:nvPr>
        </p:nvSpPr>
        <p:spPr>
          <a:prstGeom prst="rect">
            <a:avLst/>
          </a:prstGeom>
        </p:spPr>
        <p:txBody>
          <a:bodyPr/>
          <a:lstStyle>
            <a:lvl1pPr defTabSz="693419">
              <a:defRPr sz="9407"/>
            </a:lvl1pPr>
          </a:lstStyle>
          <a:p>
            <a:pPr/>
            <a:r>
              <a:t>What’s the Church all about?</a:t>
            </a:r>
          </a:p>
        </p:txBody>
      </p:sp>
      <p:sp>
        <p:nvSpPr>
          <p:cNvPr id="121" name="Shape 121"/>
          <p:cNvSpPr/>
          <p:nvPr>
            <p:ph type="subTitle" sz="quarter" idx="1"/>
          </p:nvPr>
        </p:nvSpPr>
        <p:spPr>
          <a:prstGeom prst="rect">
            <a:avLst/>
          </a:prstGeom>
        </p:spPr>
        <p:txBody>
          <a:bodyPr/>
          <a:lstStyle/>
          <a:p>
            <a:pPr/>
            <a:r>
              <a:t>Part 007 - Form and Function - A biblical View</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8" name="pasted-image.tiff"/>
          <p:cNvPicPr>
            <a:picLocks noChangeAspect="1"/>
          </p:cNvPicPr>
          <p:nvPr/>
        </p:nvPicPr>
        <p:blipFill>
          <a:blip r:embed="rId2">
            <a:extLst/>
          </a:blip>
          <a:stretch>
            <a:fillRect/>
          </a:stretch>
        </p:blipFill>
        <p:spPr>
          <a:xfrm>
            <a:off x="2560287" y="1061773"/>
            <a:ext cx="19263426" cy="11592454"/>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nvSpPr>
        <p:spPr>
          <a:xfrm>
            <a:off x="1675107" y="4483099"/>
            <a:ext cx="22055833" cy="474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spcBef>
                <a:spcPts val="5900"/>
              </a:spcBef>
              <a:defRPr b="1" sz="5200"/>
            </a:pPr>
            <a:r>
              <a:t>Question:</a:t>
            </a:r>
          </a:p>
          <a:p>
            <a:pPr algn="l">
              <a:spcBef>
                <a:spcPts val="5900"/>
              </a:spcBef>
              <a:defRPr b="1" sz="5200"/>
            </a:pPr>
            <a:r>
              <a:t>Can you think of some functions that have different forms in different cultures / times in history?</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prstGeom prst="rect">
            <a:avLst/>
          </a:prstGeom>
        </p:spPr>
        <p:txBody>
          <a:bodyPr/>
          <a:lstStyle>
            <a:lvl1pPr marL="1483821" indent="-1483821" defTabSz="701675">
              <a:buSzPct val="100000"/>
              <a:buAutoNum type="romanUcPeriod" startAt="3"/>
              <a:defRPr sz="7140">
                <a:latin typeface="Helvetica Light"/>
                <a:ea typeface="Helvetica Light"/>
                <a:cs typeface="Helvetica Light"/>
                <a:sym typeface="Helvetica Light"/>
              </a:defRPr>
            </a:lvl1pPr>
          </a:lstStyle>
          <a:p>
            <a:pPr/>
            <a:r>
              <a:t>EVALUATING FORM AND FUNCTION IN THE CHURCH</a:t>
            </a:r>
          </a:p>
        </p:txBody>
      </p:sp>
      <p:graphicFrame>
        <p:nvGraphicFramePr>
          <p:cNvPr id="153" name="Table 153"/>
          <p:cNvGraphicFramePr/>
          <p:nvPr/>
        </p:nvGraphicFramePr>
        <p:xfrm>
          <a:off x="2946455" y="3780105"/>
          <a:ext cx="6113326" cy="3623946"/>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9188849"/>
                <a:gridCol w="9820811"/>
              </a:tblGrid>
              <a:tr h="635000">
                <a:tc gridSpan="2">
                  <a:txBody>
                    <a:bodyPr/>
                    <a:lstStyle/>
                    <a:p>
                      <a:pPr defTabSz="457200">
                        <a:defRPr b="0" sz="1800">
                          <a:solidFill>
                            <a:srgbClr val="000000"/>
                          </a:solidFill>
                        </a:defRPr>
                      </a:pPr>
                      <a:r>
                        <a:rPr sz="3500">
                          <a:sym typeface="Helvetica"/>
                        </a:rPr>
                        <a:t>Table - Forms and Functions</a:t>
                      </a:r>
                    </a:p>
                  </a:txBody>
                  <a:tcPr marL="50800" marR="50800" marT="50800" marB="50800" anchor="ctr" anchorCtr="0" horzOverflow="overflow">
                    <a:lnL/>
                    <a:lnR/>
                    <a:lnT/>
                    <a:lnB w="3175">
                      <a:solidFill>
                        <a:srgbClr val="000000"/>
                      </a:solidFill>
                      <a:miter lim="400000"/>
                    </a:lnB>
                    <a:solidFill>
                      <a:srgbClr val="000000">
                        <a:alpha val="0"/>
                      </a:srgbClr>
                    </a:solidFill>
                  </a:tcPr>
                </a:tc>
                <a:tc hMerge="1">
                  <a:tcPr/>
                </a:tc>
              </a:tr>
              <a:tr h="278765">
                <a:tc>
                  <a:txBody>
                    <a:bodyPr/>
                    <a:lstStyle/>
                    <a:p>
                      <a:pPr algn="l" defTabSz="457200">
                        <a:defRPr sz="1800"/>
                      </a:pPr>
                      <a:r>
                        <a:rPr b="1" sz="3400">
                          <a:solidFill>
                            <a:srgbClr val="FFFFFF"/>
                          </a:solidFill>
                          <a:latin typeface="Helvetica"/>
                          <a:ea typeface="Helvetica"/>
                          <a:cs typeface="Helvetica"/>
                          <a:sym typeface="Helvetica"/>
                        </a:rPr>
                        <a:t>Biblical Function</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12700">
                      <a:solidFill>
                        <a:srgbClr val="000000"/>
                      </a:solidFill>
                      <a:miter lim="400000"/>
                    </a:lnB>
                    <a:solidFill>
                      <a:srgbClr val="3DBFFC"/>
                    </a:solidFill>
                  </a:tcPr>
                </a:tc>
                <a:tc>
                  <a:txBody>
                    <a:bodyPr/>
                    <a:lstStyle/>
                    <a:p>
                      <a:pPr algn="l" defTabSz="457200">
                        <a:defRPr sz="1800"/>
                      </a:pPr>
                      <a:r>
                        <a:rPr b="1" sz="3400">
                          <a:solidFill>
                            <a:srgbClr val="FFFFFF"/>
                          </a:solidFill>
                          <a:latin typeface="Helvetica"/>
                          <a:ea typeface="Helvetica"/>
                          <a:cs typeface="Helvetica"/>
                          <a:sym typeface="Helvetica"/>
                        </a:rPr>
                        <a:t>Possible Form</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12700">
                      <a:solidFill>
                        <a:srgbClr val="000000"/>
                      </a:solidFill>
                      <a:miter lim="400000"/>
                    </a:lnB>
                    <a:solidFill>
                      <a:srgbClr val="3DBFFC"/>
                    </a:solidFill>
                  </a:tcPr>
                </a:tc>
              </a:tr>
              <a:tr h="278765">
                <a:tc>
                  <a:txBody>
                    <a:bodyPr/>
                    <a:lstStyle/>
                    <a:p>
                      <a:pPr algn="l" defTabSz="457200">
                        <a:defRPr sz="1800"/>
                      </a:pPr>
                      <a:r>
                        <a:rPr sz="3400">
                          <a:latin typeface="Helvetica"/>
                          <a:ea typeface="Helvetica"/>
                          <a:cs typeface="Helvetica"/>
                          <a:sym typeface="Helvetica"/>
                        </a:rPr>
                        <a:t>Prayer</a:t>
                      </a:r>
                    </a:p>
                  </a:txBody>
                  <a:tcPr marL="50800" marR="50800" marT="50800" marB="50800" anchor="t" anchorCtr="0" horzOverflow="overflow">
                    <a:lnL w="12700">
                      <a:solidFill>
                        <a:srgbClr val="000000"/>
                      </a:solidFill>
                      <a:miter lim="400000"/>
                    </a:lnL>
                    <a:lnR w="3175">
                      <a:solidFill>
                        <a:srgbClr val="000000"/>
                      </a:solidFill>
                      <a:miter lim="400000"/>
                    </a:lnR>
                    <a:lnT w="12700">
                      <a:solidFill>
                        <a:srgbClr val="000000"/>
                      </a:solidFill>
                      <a:miter lim="400000"/>
                    </a:lnT>
                    <a:lnB w="3175">
                      <a:solidFill>
                        <a:srgbClr val="000000"/>
                      </a:solidFill>
                      <a:miter lim="400000"/>
                    </a:lnB>
                    <a:noFill/>
                  </a:tcPr>
                </a:tc>
                <a:tc>
                  <a:txBody>
                    <a:bodyPr/>
                    <a:lstStyle/>
                    <a:p>
                      <a:pPr algn="l" defTabSz="457200">
                        <a:defRPr sz="1800"/>
                      </a:pPr>
                      <a:r>
                        <a:rPr sz="3400">
                          <a:latin typeface="Helvetica"/>
                          <a:ea typeface="Helvetica"/>
                          <a:cs typeface="Helvetica"/>
                          <a:sym typeface="Helvetica"/>
                        </a:rPr>
                        <a:t>Keeling or Standing</a:t>
                      </a:r>
                    </a:p>
                  </a:txBody>
                  <a:tcPr marL="50800" marR="50800" marT="50800" marB="50800" anchor="t" anchorCtr="0" horzOverflow="overflow">
                    <a:lnL w="3175">
                      <a:solidFill>
                        <a:srgbClr val="000000"/>
                      </a:solidFill>
                      <a:miter lim="400000"/>
                    </a:lnL>
                    <a:lnR w="12700">
                      <a:solidFill>
                        <a:srgbClr val="000000"/>
                      </a:solidFill>
                      <a:miter lim="400000"/>
                    </a:lnR>
                    <a:lnT w="12700">
                      <a:solidFill>
                        <a:srgbClr val="000000"/>
                      </a:solidFill>
                      <a:miter lim="400000"/>
                    </a:lnT>
                    <a:lnB w="3175">
                      <a:solidFill>
                        <a:srgbClr val="000000"/>
                      </a:solidFill>
                      <a:miter lim="400000"/>
                    </a:lnB>
                    <a:noFill/>
                  </a:tcPr>
                </a:tc>
              </a:tr>
              <a:tr h="278765">
                <a:tc>
                  <a:txBody>
                    <a:bodyPr/>
                    <a:lstStyle/>
                    <a:p>
                      <a:pPr algn="l" defTabSz="457200">
                        <a:defRPr sz="3400">
                          <a:latin typeface="Helvetica"/>
                          <a:ea typeface="Helvetica"/>
                          <a:cs typeface="Helvetica"/>
                          <a:sym typeface="Helvetica"/>
                        </a:defRPr>
                      </a:pPr>
                    </a:p>
                  </a:txBody>
                  <a:tcPr marL="50800" marR="50800" marT="50800" marB="50800" anchor="t" anchorCtr="0" horzOverflow="overflow">
                    <a:lnL w="12700">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l" defTabSz="457200">
                        <a:defRPr sz="1800"/>
                      </a:pPr>
                      <a:r>
                        <a:rPr sz="3400">
                          <a:latin typeface="Helvetica"/>
                          <a:ea typeface="Helvetica"/>
                          <a:cs typeface="Helvetica"/>
                          <a:sym typeface="Helvetica"/>
                        </a:rPr>
                        <a:t>Silently or Aloud</a:t>
                      </a:r>
                    </a:p>
                  </a:txBody>
                  <a:tcPr marL="50800" marR="50800" marT="50800" marB="50800" anchor="t" anchorCtr="0" horzOverflow="overflow">
                    <a:lnL w="3175">
                      <a:solidFill>
                        <a:srgbClr val="000000"/>
                      </a:solidFill>
                      <a:miter lim="400000"/>
                    </a:lnL>
                    <a:lnR w="12700">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algn="l" defTabSz="457200">
                        <a:defRPr sz="3400">
                          <a:latin typeface="Helvetica"/>
                          <a:ea typeface="Helvetica"/>
                          <a:cs typeface="Helvetica"/>
                          <a:sym typeface="Helvetica"/>
                        </a:defRPr>
                      </a:pPr>
                    </a:p>
                  </a:txBody>
                  <a:tcPr marL="50800" marR="50800" marT="50800" marB="50800" anchor="t" anchorCtr="0" horzOverflow="overflow">
                    <a:lnL w="12700">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l" defTabSz="457200">
                        <a:defRPr sz="1800"/>
                      </a:pPr>
                      <a:r>
                        <a:rPr sz="3400">
                          <a:latin typeface="Helvetica"/>
                          <a:ea typeface="Helvetica"/>
                          <a:cs typeface="Helvetica"/>
                          <a:sym typeface="Helvetica"/>
                        </a:rPr>
                        <a:t>Small Group or Individual</a:t>
                      </a:r>
                    </a:p>
                  </a:txBody>
                  <a:tcPr marL="50800" marR="50800" marT="50800" marB="50800" anchor="t" anchorCtr="0" horzOverflow="overflow">
                    <a:lnL w="3175">
                      <a:solidFill>
                        <a:srgbClr val="000000"/>
                      </a:solidFill>
                      <a:miter lim="400000"/>
                    </a:lnL>
                    <a:lnR w="12700">
                      <a:solidFill>
                        <a:srgbClr val="000000"/>
                      </a:solidFill>
                      <a:miter lim="400000"/>
                    </a:lnR>
                    <a:lnT w="3175">
                      <a:solidFill>
                        <a:srgbClr val="000000"/>
                      </a:solidFill>
                      <a:miter lim="400000"/>
                    </a:lnT>
                    <a:lnB w="3175">
                      <a:solidFill>
                        <a:srgbClr val="000000"/>
                      </a:solidFill>
                      <a:miter lim="400000"/>
                    </a:lnB>
                    <a:noFill/>
                  </a:tcPr>
                </a:tc>
              </a:tr>
              <a:tr h="278765">
                <a:tc>
                  <a:txBody>
                    <a:bodyPr/>
                    <a:lstStyle/>
                    <a:p>
                      <a:pPr algn="l" defTabSz="457200">
                        <a:defRPr sz="3400">
                          <a:latin typeface="Helvetica"/>
                          <a:ea typeface="Helvetica"/>
                          <a:cs typeface="Helvetica"/>
                          <a:sym typeface="Helvetica"/>
                        </a:defRPr>
                      </a:pPr>
                    </a:p>
                  </a:txBody>
                  <a:tcPr marL="50800" marR="50800" marT="50800" marB="50800" anchor="t" anchorCtr="0" horzOverflow="overflow">
                    <a:lnL w="12700">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l" defTabSz="457200">
                        <a:defRPr sz="1800"/>
                      </a:pPr>
                      <a:r>
                        <a:rPr sz="3400">
                          <a:latin typeface="Helvetica"/>
                          <a:ea typeface="Helvetica"/>
                          <a:cs typeface="Helvetica"/>
                          <a:sym typeface="Helvetica"/>
                        </a:rPr>
                        <a:t>Before Meal or at close of Service</a:t>
                      </a:r>
                    </a:p>
                  </a:txBody>
                  <a:tcPr marL="50800" marR="50800" marT="50800" marB="50800" anchor="t" anchorCtr="0" horzOverflow="overflow">
                    <a:lnL w="3175">
                      <a:solidFill>
                        <a:srgbClr val="000000"/>
                      </a:solidFill>
                      <a:miter lim="400000"/>
                    </a:lnL>
                    <a:lnR w="12700">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algn="l" defTabSz="457200">
                        <a:defRPr sz="3400">
                          <a:latin typeface="Helvetica"/>
                          <a:ea typeface="Helvetica"/>
                          <a:cs typeface="Helvetica"/>
                          <a:sym typeface="Helvetica"/>
                        </a:defRPr>
                      </a:pPr>
                    </a:p>
                  </a:txBody>
                  <a:tcPr marL="50800" marR="50800" marT="50800" marB="50800" anchor="t" anchorCtr="0" horzOverflow="overflow">
                    <a:lnL w="12700">
                      <a:solidFill>
                        <a:srgbClr val="000000"/>
                      </a:solidFill>
                      <a:miter lim="400000"/>
                    </a:lnL>
                    <a:lnR w="3175">
                      <a:solidFill>
                        <a:srgbClr val="000000"/>
                      </a:solidFill>
                      <a:miter lim="400000"/>
                    </a:lnR>
                    <a:lnT w="3175">
                      <a:solidFill>
                        <a:srgbClr val="000000"/>
                      </a:solidFill>
                      <a:miter lim="400000"/>
                    </a:lnT>
                    <a:lnB w="12700">
                      <a:solidFill>
                        <a:srgbClr val="000000"/>
                      </a:solidFill>
                      <a:miter lim="400000"/>
                    </a:lnB>
                    <a:noFill/>
                  </a:tcPr>
                </a:tc>
                <a:tc>
                  <a:txBody>
                    <a:bodyPr/>
                    <a:lstStyle/>
                    <a:p>
                      <a:pPr algn="l" defTabSz="457200">
                        <a:defRPr sz="1800"/>
                      </a:pPr>
                      <a:r>
                        <a:rPr sz="3400">
                          <a:latin typeface="Helvetica"/>
                          <a:ea typeface="Helvetica"/>
                          <a:cs typeface="Helvetica"/>
                          <a:sym typeface="Helvetica"/>
                        </a:rPr>
                        <a:t>Confession or Supplication</a:t>
                      </a:r>
                    </a:p>
                  </a:txBody>
                  <a:tcPr marL="50800" marR="50800" marT="50800" marB="50800" anchor="t" anchorCtr="0" horzOverflow="overflow">
                    <a:lnL w="3175">
                      <a:solidFill>
                        <a:srgbClr val="000000"/>
                      </a:solidFill>
                      <a:miter lim="400000"/>
                    </a:lnL>
                    <a:lnR w="12700">
                      <a:solidFill>
                        <a:srgbClr val="000000"/>
                      </a:solidFill>
                      <a:miter lim="400000"/>
                    </a:lnR>
                    <a:lnT w="3175">
                      <a:solidFill>
                        <a:srgbClr val="000000"/>
                      </a:solidFill>
                      <a:miter lim="400000"/>
                    </a:lnT>
                    <a:lnB w="12700">
                      <a:solidFill>
                        <a:srgbClr val="000000"/>
                      </a:solidFill>
                      <a:miter lim="400000"/>
                    </a:lnB>
                    <a:noFill/>
                  </a:tcPr>
                </a:tc>
              </a:tr>
              <a:tr h="278765">
                <a:tc>
                  <a:txBody>
                    <a:bodyPr/>
                    <a:lstStyle/>
                    <a:p>
                      <a:pPr algn="l" defTabSz="457200">
                        <a:defRPr sz="1800"/>
                      </a:pPr>
                      <a:r>
                        <a:rPr sz="3400">
                          <a:latin typeface="Helvetica"/>
                          <a:ea typeface="Helvetica"/>
                          <a:cs typeface="Helvetica"/>
                          <a:sym typeface="Helvetica"/>
                        </a:rPr>
                        <a:t>Teaching the Word</a:t>
                      </a:r>
                    </a:p>
                  </a:txBody>
                  <a:tcPr marL="50800" marR="50800" marT="50800" marB="50800" anchor="t" anchorCtr="0" horzOverflow="overflow">
                    <a:lnL w="12700">
                      <a:solidFill>
                        <a:srgbClr val="000000"/>
                      </a:solidFill>
                      <a:miter lim="400000"/>
                    </a:lnL>
                    <a:lnR w="3175">
                      <a:solidFill>
                        <a:srgbClr val="000000"/>
                      </a:solidFill>
                      <a:miter lim="400000"/>
                    </a:lnR>
                    <a:lnT w="12700">
                      <a:solidFill>
                        <a:srgbClr val="000000"/>
                      </a:solidFill>
                      <a:miter lim="400000"/>
                    </a:lnT>
                    <a:lnB w="3175">
                      <a:solidFill>
                        <a:srgbClr val="000000"/>
                      </a:solidFill>
                      <a:miter lim="400000"/>
                    </a:lnB>
                    <a:solidFill>
                      <a:srgbClr val="EFEFEF"/>
                    </a:solidFill>
                  </a:tcPr>
                </a:tc>
                <a:tc>
                  <a:txBody>
                    <a:bodyPr/>
                    <a:lstStyle/>
                    <a:p>
                      <a:pPr algn="l" defTabSz="457200">
                        <a:defRPr sz="1800"/>
                      </a:pPr>
                      <a:r>
                        <a:rPr sz="3400">
                          <a:latin typeface="Helvetica"/>
                          <a:ea typeface="Helvetica"/>
                          <a:cs typeface="Helvetica"/>
                          <a:sym typeface="Helvetica"/>
                        </a:rPr>
                        <a:t>Sermon</a:t>
                      </a:r>
                    </a:p>
                  </a:txBody>
                  <a:tcPr marL="50800" marR="50800" marT="50800" marB="50800" anchor="t" anchorCtr="0" horzOverflow="overflow">
                    <a:lnL w="3175">
                      <a:solidFill>
                        <a:srgbClr val="000000"/>
                      </a:solidFill>
                      <a:miter lim="400000"/>
                    </a:lnL>
                    <a:lnR w="12700">
                      <a:solidFill>
                        <a:srgbClr val="000000"/>
                      </a:solidFill>
                      <a:miter lim="400000"/>
                    </a:lnR>
                    <a:lnT w="12700">
                      <a:solidFill>
                        <a:srgbClr val="000000"/>
                      </a:solidFill>
                      <a:miter lim="400000"/>
                    </a:lnT>
                    <a:lnB w="3175">
                      <a:solidFill>
                        <a:srgbClr val="000000"/>
                      </a:solidFill>
                      <a:miter lim="400000"/>
                    </a:lnB>
                    <a:solidFill>
                      <a:srgbClr val="EFEFEF"/>
                    </a:solidFill>
                  </a:tcPr>
                </a:tc>
              </a:tr>
              <a:tr h="278765">
                <a:tc>
                  <a:txBody>
                    <a:bodyPr/>
                    <a:lstStyle/>
                    <a:p>
                      <a:pPr algn="l" defTabSz="457200">
                        <a:defRPr sz="3400">
                          <a:latin typeface="Helvetica"/>
                          <a:ea typeface="Helvetica"/>
                          <a:cs typeface="Helvetica"/>
                          <a:sym typeface="Helvetica"/>
                        </a:defRPr>
                      </a:pPr>
                    </a:p>
                  </a:txBody>
                  <a:tcPr marL="50800" marR="50800" marT="50800" marB="50800" anchor="t" anchorCtr="0" horzOverflow="overflow">
                    <a:lnL w="12700">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l" defTabSz="457200">
                        <a:defRPr sz="1800"/>
                      </a:pPr>
                      <a:r>
                        <a:rPr sz="3400">
                          <a:latin typeface="Helvetica"/>
                          <a:ea typeface="Helvetica"/>
                          <a:cs typeface="Helvetica"/>
                          <a:sym typeface="Helvetica"/>
                        </a:rPr>
                        <a:t>Small Groups</a:t>
                      </a:r>
                    </a:p>
                  </a:txBody>
                  <a:tcPr marL="50800" marR="50800" marT="50800" marB="50800" anchor="t" anchorCtr="0" horzOverflow="overflow">
                    <a:lnL w="3175">
                      <a:solidFill>
                        <a:srgbClr val="000000"/>
                      </a:solidFill>
                      <a:miter lim="400000"/>
                    </a:lnL>
                    <a:lnR w="12700">
                      <a:solidFill>
                        <a:srgbClr val="000000"/>
                      </a:solidFill>
                      <a:miter lim="400000"/>
                    </a:lnR>
                    <a:lnT w="3175">
                      <a:solidFill>
                        <a:srgbClr val="000000"/>
                      </a:solidFill>
                      <a:miter lim="400000"/>
                    </a:lnT>
                    <a:lnB w="3175">
                      <a:solidFill>
                        <a:srgbClr val="000000"/>
                      </a:solidFill>
                      <a:miter lim="400000"/>
                    </a:lnB>
                    <a:noFill/>
                  </a:tcPr>
                </a:tc>
              </a:tr>
              <a:tr h="278765">
                <a:tc>
                  <a:txBody>
                    <a:bodyPr/>
                    <a:lstStyle/>
                    <a:p>
                      <a:pPr algn="l" defTabSz="457200">
                        <a:defRPr sz="3400">
                          <a:latin typeface="Helvetica"/>
                          <a:ea typeface="Helvetica"/>
                          <a:cs typeface="Helvetica"/>
                          <a:sym typeface="Helvetica"/>
                        </a:defRPr>
                      </a:pPr>
                    </a:p>
                  </a:txBody>
                  <a:tcPr marL="50800" marR="50800" marT="50800" marB="50800" anchor="t" anchorCtr="0" horzOverflow="overflow">
                    <a:lnL w="12700">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l" defTabSz="457200">
                        <a:defRPr sz="1800"/>
                      </a:pPr>
                      <a:r>
                        <a:rPr sz="3400">
                          <a:latin typeface="Helvetica"/>
                          <a:ea typeface="Helvetica"/>
                          <a:cs typeface="Helvetica"/>
                          <a:sym typeface="Helvetica"/>
                        </a:rPr>
                        <a:t>Bible Study</a:t>
                      </a:r>
                    </a:p>
                  </a:txBody>
                  <a:tcPr marL="50800" marR="50800" marT="50800" marB="50800" anchor="t" anchorCtr="0" horzOverflow="overflow">
                    <a:lnL w="3175">
                      <a:solidFill>
                        <a:srgbClr val="000000"/>
                      </a:solidFill>
                      <a:miter lim="400000"/>
                    </a:lnL>
                    <a:lnR w="12700">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algn="l" defTabSz="457200">
                        <a:defRPr sz="3400">
                          <a:latin typeface="Helvetica"/>
                          <a:ea typeface="Helvetica"/>
                          <a:cs typeface="Helvetica"/>
                          <a:sym typeface="Helvetica"/>
                        </a:defRPr>
                      </a:pPr>
                    </a:p>
                  </a:txBody>
                  <a:tcPr marL="50800" marR="50800" marT="50800" marB="50800" anchor="t" anchorCtr="0" horzOverflow="overflow">
                    <a:lnL w="12700">
                      <a:solidFill>
                        <a:srgbClr val="000000"/>
                      </a:solidFill>
                      <a:miter lim="400000"/>
                    </a:lnL>
                    <a:lnR w="3175">
                      <a:solidFill>
                        <a:srgbClr val="000000"/>
                      </a:solidFill>
                      <a:miter lim="400000"/>
                    </a:lnR>
                    <a:lnT w="3175">
                      <a:solidFill>
                        <a:srgbClr val="000000"/>
                      </a:solidFill>
                      <a:miter lim="400000"/>
                    </a:lnT>
                    <a:lnB w="12700">
                      <a:solidFill>
                        <a:srgbClr val="000000"/>
                      </a:solidFill>
                      <a:miter lim="400000"/>
                    </a:lnB>
                    <a:noFill/>
                  </a:tcPr>
                </a:tc>
                <a:tc>
                  <a:txBody>
                    <a:bodyPr/>
                    <a:lstStyle/>
                    <a:p>
                      <a:pPr algn="l" defTabSz="457200">
                        <a:defRPr sz="1800"/>
                      </a:pPr>
                      <a:r>
                        <a:rPr sz="3400">
                          <a:latin typeface="Helvetica"/>
                          <a:ea typeface="Helvetica"/>
                          <a:cs typeface="Helvetica"/>
                          <a:sym typeface="Helvetica"/>
                        </a:rPr>
                        <a:t>Family Devotions</a:t>
                      </a:r>
                    </a:p>
                  </a:txBody>
                  <a:tcPr marL="50800" marR="50800" marT="50800" marB="50800" anchor="t" anchorCtr="0" horzOverflow="overflow">
                    <a:lnL w="3175">
                      <a:solidFill>
                        <a:srgbClr val="000000"/>
                      </a:solidFill>
                      <a:miter lim="400000"/>
                    </a:lnL>
                    <a:lnR w="12700">
                      <a:solidFill>
                        <a:srgbClr val="000000"/>
                      </a:solidFill>
                      <a:miter lim="400000"/>
                    </a:lnR>
                    <a:lnT w="3175">
                      <a:solidFill>
                        <a:srgbClr val="000000"/>
                      </a:solidFill>
                      <a:miter lim="400000"/>
                    </a:lnT>
                    <a:lnB w="12700">
                      <a:solidFill>
                        <a:srgbClr val="000000"/>
                      </a:solidFill>
                      <a:miter lim="400000"/>
                    </a:lnB>
                    <a:noFill/>
                  </a:tcPr>
                </a:tc>
              </a:tr>
              <a:tr h="278765">
                <a:tc>
                  <a:txBody>
                    <a:bodyPr/>
                    <a:lstStyle/>
                    <a:p>
                      <a:pPr algn="l" defTabSz="457200">
                        <a:defRPr sz="1800"/>
                      </a:pPr>
                      <a:r>
                        <a:rPr sz="3400">
                          <a:latin typeface="Helvetica"/>
                          <a:ea typeface="Helvetica"/>
                          <a:cs typeface="Helvetica"/>
                          <a:sym typeface="Helvetica"/>
                        </a:rPr>
                        <a:t>Evangelise</a:t>
                      </a:r>
                    </a:p>
                  </a:txBody>
                  <a:tcPr marL="50800" marR="50800" marT="50800" marB="50800" anchor="t" anchorCtr="0" horzOverflow="overflow">
                    <a:lnL w="12700">
                      <a:solidFill>
                        <a:srgbClr val="000000"/>
                      </a:solidFill>
                      <a:miter lim="400000"/>
                    </a:lnL>
                    <a:lnR w="3175">
                      <a:solidFill>
                        <a:srgbClr val="000000"/>
                      </a:solidFill>
                      <a:miter lim="400000"/>
                    </a:lnR>
                    <a:lnT w="12700">
                      <a:solidFill>
                        <a:srgbClr val="000000"/>
                      </a:solidFill>
                      <a:miter lim="400000"/>
                    </a:lnT>
                    <a:lnB w="3175">
                      <a:solidFill>
                        <a:srgbClr val="000000"/>
                      </a:solidFill>
                      <a:miter lim="400000"/>
                    </a:lnB>
                    <a:solidFill>
                      <a:srgbClr val="EFEFEF"/>
                    </a:solidFill>
                  </a:tcPr>
                </a:tc>
                <a:tc>
                  <a:txBody>
                    <a:bodyPr/>
                    <a:lstStyle/>
                    <a:p>
                      <a:pPr algn="l" defTabSz="457200">
                        <a:defRPr sz="1800"/>
                      </a:pPr>
                      <a:r>
                        <a:rPr sz="3400">
                          <a:latin typeface="Helvetica"/>
                          <a:ea typeface="Helvetica"/>
                          <a:cs typeface="Helvetica"/>
                          <a:sym typeface="Helvetica"/>
                        </a:rPr>
                        <a:t>Friendship Evangelism</a:t>
                      </a:r>
                    </a:p>
                  </a:txBody>
                  <a:tcPr marL="50800" marR="50800" marT="50800" marB="50800" anchor="t" anchorCtr="0" horzOverflow="overflow">
                    <a:lnL w="3175">
                      <a:solidFill>
                        <a:srgbClr val="000000"/>
                      </a:solidFill>
                      <a:miter lim="400000"/>
                    </a:lnL>
                    <a:lnR w="12700">
                      <a:solidFill>
                        <a:srgbClr val="000000"/>
                      </a:solidFill>
                      <a:miter lim="400000"/>
                    </a:lnR>
                    <a:lnT w="12700">
                      <a:solidFill>
                        <a:srgbClr val="000000"/>
                      </a:solidFill>
                      <a:miter lim="400000"/>
                    </a:lnT>
                    <a:lnB w="3175">
                      <a:solidFill>
                        <a:srgbClr val="000000"/>
                      </a:solidFill>
                      <a:miter lim="400000"/>
                    </a:lnB>
                    <a:solidFill>
                      <a:srgbClr val="EFEFEF"/>
                    </a:solidFill>
                  </a:tcPr>
                </a:tc>
              </a:tr>
              <a:tr h="278765">
                <a:tc>
                  <a:txBody>
                    <a:bodyPr/>
                    <a:lstStyle/>
                    <a:p>
                      <a:pPr algn="l" defTabSz="457200">
                        <a:defRPr sz="3400">
                          <a:latin typeface="Helvetica"/>
                          <a:ea typeface="Helvetica"/>
                          <a:cs typeface="Helvetica"/>
                          <a:sym typeface="Helvetica"/>
                        </a:defRPr>
                      </a:pPr>
                    </a:p>
                  </a:txBody>
                  <a:tcPr marL="50800" marR="50800" marT="50800" marB="50800" anchor="t" anchorCtr="0" horzOverflow="overflow">
                    <a:lnL w="12700">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l" defTabSz="457200">
                        <a:defRPr sz="1800"/>
                      </a:pPr>
                      <a:r>
                        <a:rPr sz="3400">
                          <a:latin typeface="Helvetica"/>
                          <a:ea typeface="Helvetica"/>
                          <a:cs typeface="Helvetica"/>
                          <a:sym typeface="Helvetica"/>
                        </a:rPr>
                        <a:t>Crusades</a:t>
                      </a:r>
                    </a:p>
                  </a:txBody>
                  <a:tcPr marL="50800" marR="50800" marT="50800" marB="50800" anchor="t" anchorCtr="0" horzOverflow="overflow">
                    <a:lnL w="3175">
                      <a:solidFill>
                        <a:srgbClr val="000000"/>
                      </a:solidFill>
                      <a:miter lim="400000"/>
                    </a:lnL>
                    <a:lnR w="12700">
                      <a:solidFill>
                        <a:srgbClr val="000000"/>
                      </a:solidFill>
                      <a:miter lim="400000"/>
                    </a:lnR>
                    <a:lnT w="3175">
                      <a:solidFill>
                        <a:srgbClr val="000000"/>
                      </a:solidFill>
                      <a:miter lim="400000"/>
                    </a:lnT>
                    <a:lnB w="3175">
                      <a:solidFill>
                        <a:srgbClr val="000000"/>
                      </a:solidFill>
                      <a:miter lim="400000"/>
                    </a:lnB>
                    <a:noFill/>
                  </a:tcPr>
                </a:tc>
              </a:tr>
              <a:tr h="278765">
                <a:tc>
                  <a:txBody>
                    <a:bodyPr/>
                    <a:lstStyle/>
                    <a:p>
                      <a:pPr algn="l" defTabSz="457200">
                        <a:defRPr sz="3400">
                          <a:latin typeface="Helvetica"/>
                          <a:ea typeface="Helvetica"/>
                          <a:cs typeface="Helvetica"/>
                          <a:sym typeface="Helvetica"/>
                        </a:defRPr>
                      </a:pPr>
                    </a:p>
                  </a:txBody>
                  <a:tcPr marL="50800" marR="50800" marT="50800" marB="50800" anchor="t" anchorCtr="0" horzOverflow="overflow">
                    <a:lnL w="12700">
                      <a:solidFill>
                        <a:srgbClr val="000000"/>
                      </a:solidFill>
                      <a:miter lim="400000"/>
                    </a:lnL>
                    <a:lnR w="3175">
                      <a:solidFill>
                        <a:srgbClr val="000000"/>
                      </a:solidFill>
                      <a:miter lim="400000"/>
                    </a:lnR>
                    <a:lnT w="3175">
                      <a:solidFill>
                        <a:srgbClr val="000000"/>
                      </a:solidFill>
                      <a:miter lim="400000"/>
                    </a:lnT>
                    <a:lnB w="12700">
                      <a:solidFill>
                        <a:srgbClr val="000000"/>
                      </a:solidFill>
                      <a:miter lim="400000"/>
                    </a:lnB>
                    <a:solidFill>
                      <a:srgbClr val="EFEFEF"/>
                    </a:solidFill>
                  </a:tcPr>
                </a:tc>
                <a:tc>
                  <a:txBody>
                    <a:bodyPr/>
                    <a:lstStyle/>
                    <a:p>
                      <a:pPr algn="l" defTabSz="457200">
                        <a:defRPr sz="1800"/>
                      </a:pPr>
                      <a:r>
                        <a:rPr sz="3400">
                          <a:latin typeface="Helvetica"/>
                          <a:ea typeface="Helvetica"/>
                          <a:cs typeface="Helvetica"/>
                          <a:sym typeface="Helvetica"/>
                        </a:rPr>
                        <a:t>Altar Call in Service</a:t>
                      </a:r>
                    </a:p>
                  </a:txBody>
                  <a:tcPr marL="50800" marR="50800" marT="50800" marB="50800" anchor="t" anchorCtr="0" horzOverflow="overflow">
                    <a:lnL w="3175">
                      <a:solidFill>
                        <a:srgbClr val="000000"/>
                      </a:solidFill>
                      <a:miter lim="400000"/>
                    </a:lnL>
                    <a:lnR w="12700">
                      <a:solidFill>
                        <a:srgbClr val="000000"/>
                      </a:solidFill>
                      <a:miter lim="400000"/>
                    </a:lnR>
                    <a:lnT w="3175">
                      <a:solidFill>
                        <a:srgbClr val="000000"/>
                      </a:solidFill>
                      <a:miter lim="400000"/>
                    </a:lnT>
                    <a:lnB w="12700">
                      <a:solidFill>
                        <a:srgbClr val="000000"/>
                      </a:solidFill>
                      <a:miter lim="400000"/>
                    </a:lnB>
                    <a:solidFill>
                      <a:srgbClr val="EFEFEF"/>
                    </a:solidFill>
                  </a:tcPr>
                </a:tc>
              </a:tr>
            </a:tbl>
          </a:graphicData>
        </a:graphic>
      </p:graphicFrame>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55" name="Table 155"/>
          <p:cNvGraphicFramePr/>
          <p:nvPr/>
        </p:nvGraphicFramePr>
        <p:xfrm>
          <a:off x="2069396" y="2478497"/>
          <a:ext cx="6113326" cy="2508886"/>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9768118"/>
                <a:gridCol w="10477089"/>
              </a:tblGrid>
              <a:tr h="838200">
                <a:tc gridSpan="2">
                  <a:txBody>
                    <a:bodyPr/>
                    <a:lstStyle/>
                    <a:p>
                      <a:pPr defTabSz="457200">
                        <a:defRPr b="0" sz="1800">
                          <a:solidFill>
                            <a:srgbClr val="000000"/>
                          </a:solidFill>
                        </a:defRPr>
                      </a:pPr>
                      <a:r>
                        <a:rPr sz="4800">
                          <a:sym typeface="Helvetica"/>
                        </a:rPr>
                        <a:t>Function Vs Form</a:t>
                      </a:r>
                    </a:p>
                  </a:txBody>
                  <a:tcPr marL="50800" marR="50800" marT="50800" marB="50800" anchor="ctr" anchorCtr="0" horzOverflow="overflow">
                    <a:lnL/>
                    <a:lnR/>
                    <a:lnT/>
                    <a:lnB w="3175">
                      <a:solidFill>
                        <a:srgbClr val="000000"/>
                      </a:solidFill>
                      <a:miter lim="400000"/>
                    </a:lnB>
                    <a:solidFill>
                      <a:srgbClr val="000000">
                        <a:alpha val="0"/>
                      </a:srgbClr>
                    </a:solidFill>
                  </a:tcPr>
                </a:tc>
                <a:tc hMerge="1">
                  <a:tcPr/>
                </a:tc>
              </a:tr>
              <a:tr h="278765">
                <a:tc>
                  <a:txBody>
                    <a:bodyPr/>
                    <a:lstStyle/>
                    <a:p>
                      <a:pPr algn="l" defTabSz="457200">
                        <a:defRPr sz="1800"/>
                      </a:pPr>
                      <a:r>
                        <a:rPr b="1" sz="4600">
                          <a:solidFill>
                            <a:srgbClr val="FFFFFF"/>
                          </a:solidFill>
                          <a:latin typeface="Helvetica"/>
                          <a:ea typeface="Helvetica"/>
                          <a:cs typeface="Helvetica"/>
                          <a:sym typeface="Helvetica"/>
                        </a:rPr>
                        <a:t>Function</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6350">
                      <a:solidFill>
                        <a:srgbClr val="000000"/>
                      </a:solidFill>
                      <a:miter lim="400000"/>
                    </a:lnB>
                    <a:solidFill>
                      <a:srgbClr val="3DBFFC"/>
                    </a:solidFill>
                  </a:tcPr>
                </a:tc>
                <a:tc>
                  <a:txBody>
                    <a:bodyPr/>
                    <a:lstStyle/>
                    <a:p>
                      <a:pPr algn="l" defTabSz="457200">
                        <a:defRPr sz="1800"/>
                      </a:pPr>
                      <a:r>
                        <a:rPr b="1" sz="4600">
                          <a:solidFill>
                            <a:srgbClr val="FFFFFF"/>
                          </a:solidFill>
                          <a:latin typeface="Helvetica"/>
                          <a:ea typeface="Helvetica"/>
                          <a:cs typeface="Helvetica"/>
                          <a:sym typeface="Helvetica"/>
                        </a:rPr>
                        <a:t>Form</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6350">
                      <a:solidFill>
                        <a:srgbClr val="000000"/>
                      </a:solidFill>
                      <a:miter lim="400000"/>
                    </a:lnB>
                    <a:solidFill>
                      <a:srgbClr val="3DBFFC"/>
                    </a:solidFill>
                  </a:tcPr>
                </a:tc>
              </a:tr>
              <a:tr h="278765">
                <a:tc>
                  <a:txBody>
                    <a:bodyPr/>
                    <a:lstStyle/>
                    <a:p>
                      <a:pPr algn="l" defTabSz="457200">
                        <a:defRPr sz="1800"/>
                      </a:pPr>
                      <a:r>
                        <a:rPr b="1" sz="4600">
                          <a:latin typeface="Helvetica"/>
                          <a:ea typeface="Helvetica"/>
                          <a:cs typeface="Helvetica"/>
                          <a:sym typeface="Helvetica"/>
                        </a:rPr>
                        <a:t>Give</a:t>
                      </a:r>
                    </a:p>
                  </a:txBody>
                  <a:tcPr marL="50800" marR="50800" marT="50800" marB="50800" anchor="t" anchorCtr="0" horzOverflow="overflow">
                    <a:lnL w="3175">
                      <a:solidFill>
                        <a:srgbClr val="000000"/>
                      </a:solidFill>
                      <a:miter lim="400000"/>
                    </a:lnL>
                    <a:lnR w="3175">
                      <a:solidFill>
                        <a:srgbClr val="000000"/>
                      </a:solidFill>
                      <a:miter lim="400000"/>
                    </a:lnR>
                    <a:lnT w="6350">
                      <a:solidFill>
                        <a:srgbClr val="000000"/>
                      </a:solidFill>
                      <a:miter lim="400000"/>
                    </a:lnT>
                    <a:lnB w="3175">
                      <a:solidFill>
                        <a:srgbClr val="000000"/>
                      </a:solidFill>
                      <a:miter lim="400000"/>
                    </a:lnB>
                    <a:noFill/>
                  </a:tcPr>
                </a:tc>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6350">
                      <a:solidFill>
                        <a:srgbClr val="000000"/>
                      </a:solidFill>
                      <a:miter lim="400000"/>
                    </a:lnT>
                    <a:lnB w="3175">
                      <a:solidFill>
                        <a:srgbClr val="000000"/>
                      </a:solidFill>
                      <a:miter lim="400000"/>
                    </a:lnB>
                    <a:noFill/>
                  </a:tcPr>
                </a:tc>
              </a:tr>
              <a:tr h="278765">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278765">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algn="l" defTabSz="457200">
                        <a:defRPr sz="1800"/>
                      </a:pPr>
                      <a:r>
                        <a:rPr b="1" sz="4600">
                          <a:latin typeface="Helvetica"/>
                          <a:ea typeface="Helvetica"/>
                          <a:cs typeface="Helvetica"/>
                          <a:sym typeface="Helvetica"/>
                        </a:rPr>
                        <a:t>Worship</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278765">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278765">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l" defTabSz="457200">
                        <a:defRPr sz="46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bl>
          </a:graphicData>
        </a:graphic>
      </p:graphicFrame>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57" name="Table 157"/>
          <p:cNvGraphicFramePr/>
          <p:nvPr/>
        </p:nvGraphicFramePr>
        <p:xfrm>
          <a:off x="2275488" y="1911818"/>
          <a:ext cx="6113326" cy="2787651"/>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9800523"/>
                <a:gridCol w="10011034"/>
              </a:tblGrid>
              <a:tr h="812800">
                <a:tc gridSpan="2">
                  <a:txBody>
                    <a:bodyPr/>
                    <a:lstStyle/>
                    <a:p>
                      <a:pPr defTabSz="457200">
                        <a:defRPr b="0" sz="1800">
                          <a:solidFill>
                            <a:srgbClr val="000000"/>
                          </a:solidFill>
                        </a:defRPr>
                      </a:pPr>
                      <a:r>
                        <a:rPr sz="4700">
                          <a:sym typeface="Helvetica"/>
                        </a:rPr>
                        <a:t>Forms Vs Functions</a:t>
                      </a:r>
                    </a:p>
                  </a:txBody>
                  <a:tcPr marL="50800" marR="50800" marT="50800" marB="50800" anchor="ctr" anchorCtr="0" horzOverflow="overflow">
                    <a:lnL/>
                    <a:lnR/>
                    <a:lnT/>
                    <a:lnB w="3175">
                      <a:solidFill>
                        <a:srgbClr val="000000"/>
                      </a:solidFill>
                      <a:miter lim="400000"/>
                    </a:lnB>
                    <a:solidFill>
                      <a:srgbClr val="000000">
                        <a:alpha val="0"/>
                      </a:srgbClr>
                    </a:solidFill>
                  </a:tcPr>
                </a:tc>
                <a:tc hMerge="1">
                  <a:tcPr/>
                </a:tc>
              </a:tr>
              <a:tr h="278765">
                <a:tc>
                  <a:txBody>
                    <a:bodyPr/>
                    <a:lstStyle/>
                    <a:p>
                      <a:pPr algn="l" defTabSz="457200">
                        <a:defRPr sz="1800"/>
                      </a:pPr>
                      <a:r>
                        <a:rPr b="1" sz="4800">
                          <a:solidFill>
                            <a:srgbClr val="FFFFFF"/>
                          </a:solidFill>
                          <a:latin typeface="Helvetica"/>
                          <a:ea typeface="Helvetica"/>
                          <a:cs typeface="Helvetica"/>
                          <a:sym typeface="Helvetica"/>
                        </a:rPr>
                        <a:t>Function</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6350">
                      <a:solidFill>
                        <a:srgbClr val="000000"/>
                      </a:solidFill>
                      <a:miter lim="400000"/>
                    </a:lnB>
                    <a:solidFill>
                      <a:srgbClr val="3DBFFC"/>
                    </a:solidFill>
                  </a:tcPr>
                </a:tc>
                <a:tc>
                  <a:txBody>
                    <a:bodyPr/>
                    <a:lstStyle/>
                    <a:p>
                      <a:pPr algn="l" defTabSz="457200">
                        <a:defRPr sz="1800"/>
                      </a:pPr>
                      <a:r>
                        <a:rPr b="1" sz="4800">
                          <a:solidFill>
                            <a:srgbClr val="FFFFFF"/>
                          </a:solidFill>
                          <a:latin typeface="Helvetica"/>
                          <a:ea typeface="Helvetica"/>
                          <a:cs typeface="Helvetica"/>
                          <a:sym typeface="Helvetica"/>
                        </a:rPr>
                        <a:t>Form</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6350">
                      <a:solidFill>
                        <a:srgbClr val="000000"/>
                      </a:solidFill>
                      <a:miter lim="400000"/>
                    </a:lnB>
                    <a:solidFill>
                      <a:srgbClr val="3DBFFC"/>
                    </a:solidFill>
                  </a:tcPr>
                </a:tc>
              </a:tr>
              <a:tr h="278765">
                <a:tc>
                  <a:txBody>
                    <a:bodyPr/>
                    <a:lstStyle/>
                    <a:p>
                      <a:pPr algn="l" defTabSz="457200">
                        <a:defRPr b="1" sz="48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6350">
                      <a:solidFill>
                        <a:srgbClr val="000000"/>
                      </a:solidFill>
                      <a:miter lim="400000"/>
                    </a:lnT>
                    <a:lnB w="3175">
                      <a:solidFill>
                        <a:srgbClr val="000000"/>
                      </a:solidFill>
                      <a:miter lim="400000"/>
                    </a:lnB>
                    <a:noFill/>
                  </a:tcPr>
                </a:tc>
                <a:tc>
                  <a:txBody>
                    <a:bodyPr/>
                    <a:lstStyle/>
                    <a:p>
                      <a:pPr algn="l" defTabSz="457200">
                        <a:defRPr sz="1800"/>
                      </a:pPr>
                      <a:r>
                        <a:rPr sz="4800">
                          <a:latin typeface="Helvetica"/>
                          <a:ea typeface="Helvetica"/>
                          <a:cs typeface="Helvetica"/>
                          <a:sym typeface="Helvetica"/>
                        </a:rPr>
                        <a:t>Youth Camp</a:t>
                      </a:r>
                    </a:p>
                  </a:txBody>
                  <a:tcPr marL="50800" marR="50800" marT="50800" marB="50800" anchor="t" anchorCtr="0" horzOverflow="overflow">
                    <a:lnL w="3175">
                      <a:solidFill>
                        <a:srgbClr val="000000"/>
                      </a:solidFill>
                      <a:miter lim="400000"/>
                    </a:lnL>
                    <a:lnR w="3175">
                      <a:solidFill>
                        <a:srgbClr val="000000"/>
                      </a:solidFill>
                      <a:miter lim="400000"/>
                    </a:lnR>
                    <a:lnT w="6350">
                      <a:solidFill>
                        <a:srgbClr val="000000"/>
                      </a:solidFill>
                      <a:miter lim="400000"/>
                    </a:lnT>
                    <a:lnB w="3175">
                      <a:solidFill>
                        <a:srgbClr val="000000"/>
                      </a:solidFill>
                      <a:miter lim="400000"/>
                    </a:lnB>
                    <a:noFill/>
                  </a:tcPr>
                </a:tc>
              </a:tr>
              <a:tr h="278765">
                <a:tc>
                  <a:txBody>
                    <a:bodyPr/>
                    <a:lstStyle/>
                    <a:p>
                      <a:pPr algn="l" defTabSz="457200">
                        <a:defRPr sz="48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l" defTabSz="457200">
                        <a:defRPr sz="1800"/>
                      </a:pPr>
                      <a:r>
                        <a:rPr sz="4800">
                          <a:latin typeface="Helvetica"/>
                          <a:ea typeface="Helvetica"/>
                          <a:cs typeface="Helvetica"/>
                          <a:sym typeface="Helvetica"/>
                        </a:rPr>
                        <a:t>Church Prayer Meeting </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algn="l" defTabSz="457200">
                        <a:defRPr sz="48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l" defTabSz="457200">
                        <a:defRPr sz="1800"/>
                      </a:pPr>
                      <a:r>
                        <a:rPr sz="4800">
                          <a:latin typeface="Helvetica"/>
                          <a:ea typeface="Helvetica"/>
                          <a:cs typeface="Helvetica"/>
                          <a:sym typeface="Helvetica"/>
                        </a:rPr>
                        <a:t>Church Choir</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278765">
                <a:tc>
                  <a:txBody>
                    <a:bodyPr/>
                    <a:lstStyle/>
                    <a:p>
                      <a:pPr algn="l" defTabSz="457200">
                        <a:defRPr sz="48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l" defTabSz="457200">
                        <a:defRPr sz="1800"/>
                      </a:pPr>
                      <a:r>
                        <a:rPr sz="4800">
                          <a:latin typeface="Helvetica"/>
                          <a:ea typeface="Helvetica"/>
                          <a:cs typeface="Helvetica"/>
                          <a:sym typeface="Helvetica"/>
                        </a:rPr>
                        <a:t>Passing an Offering Round</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algn="l" defTabSz="457200">
                        <a:defRPr b="1" sz="48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l" defTabSz="457200">
                        <a:defRPr sz="1800"/>
                      </a:pPr>
                      <a:r>
                        <a:rPr sz="4800">
                          <a:latin typeface="Helvetica"/>
                          <a:ea typeface="Helvetica"/>
                          <a:cs typeface="Helvetica"/>
                          <a:sym typeface="Helvetica"/>
                        </a:rPr>
                        <a:t>Church Buildings</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278765">
                <a:tc>
                  <a:txBody>
                    <a:bodyPr/>
                    <a:lstStyle/>
                    <a:p>
                      <a:pPr algn="l" defTabSz="457200">
                        <a:defRPr sz="48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l" defTabSz="457200">
                        <a:defRPr sz="1800"/>
                      </a:pPr>
                      <a:r>
                        <a:rPr sz="4800">
                          <a:latin typeface="Helvetica"/>
                          <a:ea typeface="Helvetica"/>
                          <a:cs typeface="Helvetica"/>
                          <a:sym typeface="Helvetica"/>
                        </a:rPr>
                        <a:t>Music in Services</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algn="l" defTabSz="457200">
                        <a:defRPr sz="48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l" defTabSz="457200">
                        <a:defRPr sz="1800"/>
                      </a:pPr>
                      <a:r>
                        <a:rPr sz="4800">
                          <a:latin typeface="Helvetica"/>
                          <a:ea typeface="Helvetica"/>
                          <a:cs typeface="Helvetica"/>
                          <a:sym typeface="Helvetica"/>
                        </a:rPr>
                        <a:t>Kid’s Church</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278765">
                <a:tc>
                  <a:txBody>
                    <a:bodyPr/>
                    <a:lstStyle/>
                    <a:p>
                      <a:pPr algn="l" defTabSz="457200">
                        <a:defRPr sz="48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l" defTabSz="457200">
                        <a:defRPr sz="1800"/>
                      </a:pPr>
                      <a:r>
                        <a:rPr sz="4800">
                          <a:latin typeface="Helvetica"/>
                          <a:ea typeface="Helvetica"/>
                          <a:cs typeface="Helvetica"/>
                          <a:sym typeface="Helvetica"/>
                        </a:rPr>
                        <a:t>Church order of service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algn="l" defTabSz="457200">
                        <a:defRPr sz="4800">
                          <a:latin typeface="Helvetica"/>
                          <a:ea typeface="Helvetica"/>
                          <a:cs typeface="Helvetica"/>
                          <a:sym typeface="Helvetica"/>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l" defTabSz="457200">
                        <a:defRPr sz="1800"/>
                      </a:pPr>
                      <a:r>
                        <a:rPr sz="4800">
                          <a:latin typeface="Helvetica"/>
                          <a:ea typeface="Helvetica"/>
                          <a:cs typeface="Helvetica"/>
                          <a:sym typeface="Helvetica"/>
                        </a:rPr>
                        <a:t>Reading Poetry in Church</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bl>
          </a:graphicData>
        </a:graphic>
      </p:graphicFrame>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p:nvPr>
        </p:nvSpPr>
        <p:spPr>
          <a:prstGeom prst="rect">
            <a:avLst/>
          </a:prstGeom>
        </p:spPr>
        <p:txBody>
          <a:bodyPr/>
          <a:lstStyle>
            <a:lvl1pPr defTabSz="536575">
              <a:defRPr sz="7279"/>
            </a:lvl1pPr>
          </a:lstStyle>
          <a:p>
            <a:pPr/>
            <a:r>
              <a:t>PRINCIPLES REGARDING FORM AND FUNCTION</a:t>
            </a:r>
          </a:p>
        </p:txBody>
      </p:sp>
      <p:sp>
        <p:nvSpPr>
          <p:cNvPr id="160" name="Shape 160"/>
          <p:cNvSpPr/>
          <p:nvPr/>
        </p:nvSpPr>
        <p:spPr>
          <a:xfrm>
            <a:off x="3768325" y="3329170"/>
            <a:ext cx="16847350" cy="2844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The Function Is More Important Than the Form</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p:nvPr>
        </p:nvSpPr>
        <p:spPr>
          <a:prstGeom prst="rect">
            <a:avLst/>
          </a:prstGeom>
        </p:spPr>
        <p:txBody>
          <a:bodyPr/>
          <a:lstStyle>
            <a:lvl1pPr defTabSz="536575">
              <a:defRPr sz="7279"/>
            </a:lvl1pPr>
          </a:lstStyle>
          <a:p>
            <a:pPr/>
            <a:r>
              <a:t>PRINCIPLES REGARDING FORM AND FUNCTION</a:t>
            </a:r>
          </a:p>
        </p:txBody>
      </p:sp>
      <p:sp>
        <p:nvSpPr>
          <p:cNvPr id="163" name="Shape 163"/>
          <p:cNvSpPr/>
          <p:nvPr/>
        </p:nvSpPr>
        <p:spPr>
          <a:xfrm>
            <a:off x="3768325" y="3650652"/>
            <a:ext cx="16847350" cy="695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1641763" indent="-1641763">
              <a:buSzPct val="100000"/>
              <a:buAutoNum type="alphaUcPeriod" startAt="1"/>
              <a:defRPr i="0" sz="7900" u="sng">
                <a:latin typeface="Avenir Next"/>
                <a:ea typeface="Avenir Next"/>
                <a:cs typeface="Avenir Next"/>
                <a:sym typeface="Avenir Next"/>
              </a:defRPr>
            </a:pPr>
            <a:r>
              <a:t>The Function Is More Important Than the Form</a:t>
            </a:r>
          </a:p>
          <a:p>
            <a:pPr marL="1641763" indent="-1641763">
              <a:buSzPct val="100000"/>
              <a:buAutoNum type="alphaUcPeriod" startAt="1"/>
              <a:defRPr i="0" sz="7900" u="sng">
                <a:latin typeface="Avenir Next"/>
                <a:ea typeface="Avenir Next"/>
                <a:cs typeface="Avenir Next"/>
                <a:sym typeface="Avenir Next"/>
              </a:defRPr>
            </a:pPr>
            <a:r>
              <a:t>Functions Are Absolute and Trans-Cultural; Forms Are Non-Absolute and Variable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5" name="pasted-image.png"/>
          <p:cNvPicPr>
            <a:picLocks noChangeAspect="1"/>
          </p:cNvPicPr>
          <p:nvPr/>
        </p:nvPicPr>
        <p:blipFill>
          <a:blip r:embed="rId2">
            <a:extLst/>
          </a:blip>
          <a:srcRect l="3906" t="7890" r="2749" b="2088"/>
          <a:stretch>
            <a:fillRect/>
          </a:stretch>
        </p:blipFill>
        <p:spPr>
          <a:xfrm>
            <a:off x="2485429" y="927733"/>
            <a:ext cx="19656823" cy="118189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0799"/>
                </a:lnTo>
                <a:lnTo>
                  <a:pt x="0" y="21600"/>
                </a:lnTo>
                <a:lnTo>
                  <a:pt x="10800" y="21600"/>
                </a:lnTo>
                <a:lnTo>
                  <a:pt x="21600" y="21600"/>
                </a:lnTo>
                <a:lnTo>
                  <a:pt x="21600" y="10799"/>
                </a:lnTo>
                <a:lnTo>
                  <a:pt x="21600" y="0"/>
                </a:lnTo>
                <a:lnTo>
                  <a:pt x="10800" y="0"/>
                </a:lnTo>
                <a:lnTo>
                  <a:pt x="0" y="0"/>
                </a:lnTo>
                <a:close/>
                <a:moveTo>
                  <a:pt x="117" y="194"/>
                </a:moveTo>
                <a:lnTo>
                  <a:pt x="10800" y="194"/>
                </a:lnTo>
                <a:lnTo>
                  <a:pt x="21483" y="194"/>
                </a:lnTo>
                <a:lnTo>
                  <a:pt x="21483" y="10799"/>
                </a:lnTo>
                <a:lnTo>
                  <a:pt x="21483" y="21406"/>
                </a:lnTo>
                <a:lnTo>
                  <a:pt x="10808" y="21419"/>
                </a:lnTo>
                <a:cubicBezTo>
                  <a:pt x="2285" y="21431"/>
                  <a:pt x="129" y="21419"/>
                  <a:pt x="116" y="21364"/>
                </a:cubicBezTo>
                <a:cubicBezTo>
                  <a:pt x="112" y="21344"/>
                  <a:pt x="108" y="20139"/>
                  <a:pt x="107" y="18216"/>
                </a:cubicBezTo>
                <a:cubicBezTo>
                  <a:pt x="107" y="18215"/>
                  <a:pt x="107" y="18215"/>
                  <a:pt x="107" y="18215"/>
                </a:cubicBezTo>
                <a:cubicBezTo>
                  <a:pt x="105" y="16290"/>
                  <a:pt x="106" y="13645"/>
                  <a:pt x="109" y="10743"/>
                </a:cubicBezTo>
                <a:lnTo>
                  <a:pt x="117" y="194"/>
                </a:lnTo>
                <a:close/>
                <a:moveTo>
                  <a:pt x="6530" y="1336"/>
                </a:moveTo>
                <a:lnTo>
                  <a:pt x="6530" y="2644"/>
                </a:lnTo>
                <a:lnTo>
                  <a:pt x="6530" y="3952"/>
                </a:lnTo>
                <a:lnTo>
                  <a:pt x="10817" y="3952"/>
                </a:lnTo>
                <a:lnTo>
                  <a:pt x="15103" y="3952"/>
                </a:lnTo>
                <a:lnTo>
                  <a:pt x="15103" y="2644"/>
                </a:lnTo>
                <a:lnTo>
                  <a:pt x="15103" y="1336"/>
                </a:lnTo>
                <a:lnTo>
                  <a:pt x="10817" y="1336"/>
                </a:lnTo>
                <a:lnTo>
                  <a:pt x="6530" y="1336"/>
                </a:lnTo>
                <a:close/>
                <a:moveTo>
                  <a:pt x="14195" y="5007"/>
                </a:moveTo>
                <a:lnTo>
                  <a:pt x="13962" y="5391"/>
                </a:lnTo>
                <a:cubicBezTo>
                  <a:pt x="13835" y="5602"/>
                  <a:pt x="13730" y="5804"/>
                  <a:pt x="13730" y="5841"/>
                </a:cubicBezTo>
                <a:cubicBezTo>
                  <a:pt x="13730" y="5859"/>
                  <a:pt x="13773" y="5943"/>
                  <a:pt x="13841" y="6063"/>
                </a:cubicBezTo>
                <a:cubicBezTo>
                  <a:pt x="13909" y="6183"/>
                  <a:pt x="14003" y="6339"/>
                  <a:pt x="14107" y="6502"/>
                </a:cubicBezTo>
                <a:cubicBezTo>
                  <a:pt x="14314" y="6828"/>
                  <a:pt x="14792" y="7598"/>
                  <a:pt x="15170" y="8214"/>
                </a:cubicBezTo>
                <a:cubicBezTo>
                  <a:pt x="15548" y="8830"/>
                  <a:pt x="15937" y="9455"/>
                  <a:pt x="16034" y="9602"/>
                </a:cubicBezTo>
                <a:lnTo>
                  <a:pt x="16210" y="9871"/>
                </a:lnTo>
                <a:lnTo>
                  <a:pt x="16119" y="10028"/>
                </a:lnTo>
                <a:cubicBezTo>
                  <a:pt x="16070" y="10115"/>
                  <a:pt x="16036" y="10195"/>
                  <a:pt x="16044" y="10205"/>
                </a:cubicBezTo>
                <a:cubicBezTo>
                  <a:pt x="16051" y="10216"/>
                  <a:pt x="16178" y="10291"/>
                  <a:pt x="16325" y="10371"/>
                </a:cubicBezTo>
                <a:cubicBezTo>
                  <a:pt x="16473" y="10452"/>
                  <a:pt x="16759" y="10616"/>
                  <a:pt x="16962" y="10738"/>
                </a:cubicBezTo>
                <a:cubicBezTo>
                  <a:pt x="17164" y="10860"/>
                  <a:pt x="17343" y="10962"/>
                  <a:pt x="17358" y="10964"/>
                </a:cubicBezTo>
                <a:cubicBezTo>
                  <a:pt x="17375" y="10966"/>
                  <a:pt x="17377" y="10934"/>
                  <a:pt x="17359" y="10829"/>
                </a:cubicBezTo>
                <a:cubicBezTo>
                  <a:pt x="17359" y="10829"/>
                  <a:pt x="17359" y="10828"/>
                  <a:pt x="17359" y="10828"/>
                </a:cubicBezTo>
                <a:cubicBezTo>
                  <a:pt x="17340" y="10721"/>
                  <a:pt x="17299" y="10540"/>
                  <a:pt x="17229" y="10242"/>
                </a:cubicBezTo>
                <a:cubicBezTo>
                  <a:pt x="16979" y="9175"/>
                  <a:pt x="16945" y="9024"/>
                  <a:pt x="16945" y="8980"/>
                </a:cubicBezTo>
                <a:cubicBezTo>
                  <a:pt x="16944" y="8955"/>
                  <a:pt x="16930" y="8898"/>
                  <a:pt x="16913" y="8853"/>
                </a:cubicBezTo>
                <a:cubicBezTo>
                  <a:pt x="16900" y="8818"/>
                  <a:pt x="16889" y="8803"/>
                  <a:pt x="16872" y="8810"/>
                </a:cubicBezTo>
                <a:cubicBezTo>
                  <a:pt x="16872" y="8810"/>
                  <a:pt x="16872" y="8810"/>
                  <a:pt x="16872" y="8810"/>
                </a:cubicBezTo>
                <a:cubicBezTo>
                  <a:pt x="16855" y="8817"/>
                  <a:pt x="16833" y="8847"/>
                  <a:pt x="16797" y="8903"/>
                </a:cubicBezTo>
                <a:lnTo>
                  <a:pt x="16713" y="9035"/>
                </a:lnTo>
                <a:lnTo>
                  <a:pt x="16436" y="8614"/>
                </a:lnTo>
                <a:cubicBezTo>
                  <a:pt x="16283" y="8382"/>
                  <a:pt x="15717" y="7476"/>
                  <a:pt x="15177" y="6600"/>
                </a:cubicBezTo>
                <a:lnTo>
                  <a:pt x="14195" y="5007"/>
                </a:lnTo>
                <a:close/>
                <a:moveTo>
                  <a:pt x="7416" y="5010"/>
                </a:moveTo>
                <a:cubicBezTo>
                  <a:pt x="7398" y="5010"/>
                  <a:pt x="7164" y="5383"/>
                  <a:pt x="6829" y="5939"/>
                </a:cubicBezTo>
                <a:cubicBezTo>
                  <a:pt x="6829" y="5939"/>
                  <a:pt x="6830" y="5940"/>
                  <a:pt x="6829" y="5940"/>
                </a:cubicBezTo>
                <a:cubicBezTo>
                  <a:pt x="6495" y="6496"/>
                  <a:pt x="6060" y="7233"/>
                  <a:pt x="5641" y="7960"/>
                </a:cubicBezTo>
                <a:cubicBezTo>
                  <a:pt x="5345" y="8472"/>
                  <a:pt x="5184" y="8750"/>
                  <a:pt x="5093" y="8901"/>
                </a:cubicBezTo>
                <a:cubicBezTo>
                  <a:pt x="5002" y="9052"/>
                  <a:pt x="4981" y="9074"/>
                  <a:pt x="4967" y="9074"/>
                </a:cubicBezTo>
                <a:cubicBezTo>
                  <a:pt x="4954" y="9074"/>
                  <a:pt x="4903" y="9010"/>
                  <a:pt x="4854" y="8932"/>
                </a:cubicBezTo>
                <a:lnTo>
                  <a:pt x="4766" y="8791"/>
                </a:lnTo>
                <a:lnTo>
                  <a:pt x="4644" y="9392"/>
                </a:lnTo>
                <a:cubicBezTo>
                  <a:pt x="4577" y="9723"/>
                  <a:pt x="4484" y="10180"/>
                  <a:pt x="4438" y="10410"/>
                </a:cubicBezTo>
                <a:cubicBezTo>
                  <a:pt x="4391" y="10639"/>
                  <a:pt x="4338" y="10871"/>
                  <a:pt x="4320" y="10924"/>
                </a:cubicBezTo>
                <a:cubicBezTo>
                  <a:pt x="4302" y="10977"/>
                  <a:pt x="4287" y="11036"/>
                  <a:pt x="4287" y="11055"/>
                </a:cubicBezTo>
                <a:cubicBezTo>
                  <a:pt x="4287" y="11074"/>
                  <a:pt x="4313" y="11072"/>
                  <a:pt x="4345" y="11050"/>
                </a:cubicBezTo>
                <a:cubicBezTo>
                  <a:pt x="4378" y="11029"/>
                  <a:pt x="4480" y="10965"/>
                  <a:pt x="4572" y="10910"/>
                </a:cubicBezTo>
                <a:cubicBezTo>
                  <a:pt x="4907" y="10706"/>
                  <a:pt x="5177" y="10530"/>
                  <a:pt x="5336" y="10416"/>
                </a:cubicBezTo>
                <a:cubicBezTo>
                  <a:pt x="5425" y="10351"/>
                  <a:pt x="5518" y="10298"/>
                  <a:pt x="5543" y="10298"/>
                </a:cubicBezTo>
                <a:cubicBezTo>
                  <a:pt x="5564" y="10298"/>
                  <a:pt x="5579" y="10291"/>
                  <a:pt x="5590" y="10278"/>
                </a:cubicBezTo>
                <a:cubicBezTo>
                  <a:pt x="5623" y="10241"/>
                  <a:pt x="5614" y="10152"/>
                  <a:pt x="5561" y="10039"/>
                </a:cubicBezTo>
                <a:lnTo>
                  <a:pt x="5492" y="9892"/>
                </a:lnTo>
                <a:lnTo>
                  <a:pt x="5677" y="9569"/>
                </a:lnTo>
                <a:cubicBezTo>
                  <a:pt x="5779" y="9392"/>
                  <a:pt x="6016" y="8987"/>
                  <a:pt x="6205" y="8670"/>
                </a:cubicBezTo>
                <a:cubicBezTo>
                  <a:pt x="6550" y="8089"/>
                  <a:pt x="6966" y="7373"/>
                  <a:pt x="7296" y="6796"/>
                </a:cubicBezTo>
                <a:cubicBezTo>
                  <a:pt x="7296" y="6795"/>
                  <a:pt x="7296" y="6794"/>
                  <a:pt x="7296" y="6794"/>
                </a:cubicBezTo>
                <a:cubicBezTo>
                  <a:pt x="7626" y="6217"/>
                  <a:pt x="7870" y="5779"/>
                  <a:pt x="7870" y="5756"/>
                </a:cubicBezTo>
                <a:cubicBezTo>
                  <a:pt x="7870" y="5686"/>
                  <a:pt x="7459" y="5010"/>
                  <a:pt x="7416" y="5010"/>
                </a:cubicBezTo>
                <a:close/>
                <a:moveTo>
                  <a:pt x="1289" y="6235"/>
                </a:moveTo>
                <a:lnTo>
                  <a:pt x="1289" y="6611"/>
                </a:lnTo>
                <a:lnTo>
                  <a:pt x="1289" y="6986"/>
                </a:lnTo>
                <a:lnTo>
                  <a:pt x="1445" y="6997"/>
                </a:lnTo>
                <a:cubicBezTo>
                  <a:pt x="1419" y="6973"/>
                  <a:pt x="1407" y="6915"/>
                  <a:pt x="1407" y="6819"/>
                </a:cubicBezTo>
                <a:cubicBezTo>
                  <a:pt x="1407" y="6644"/>
                  <a:pt x="1432" y="6627"/>
                  <a:pt x="1543" y="6719"/>
                </a:cubicBezTo>
                <a:cubicBezTo>
                  <a:pt x="1658" y="6814"/>
                  <a:pt x="1667" y="6876"/>
                  <a:pt x="1577" y="6956"/>
                </a:cubicBezTo>
                <a:cubicBezTo>
                  <a:pt x="1550" y="6979"/>
                  <a:pt x="1528" y="6993"/>
                  <a:pt x="1508" y="7002"/>
                </a:cubicBezTo>
                <a:lnTo>
                  <a:pt x="1692" y="7014"/>
                </a:lnTo>
                <a:cubicBezTo>
                  <a:pt x="1789" y="7021"/>
                  <a:pt x="1863" y="7027"/>
                  <a:pt x="1918" y="7033"/>
                </a:cubicBezTo>
                <a:cubicBezTo>
                  <a:pt x="2087" y="7051"/>
                  <a:pt x="2092" y="7076"/>
                  <a:pt x="2090" y="7168"/>
                </a:cubicBezTo>
                <a:cubicBezTo>
                  <a:pt x="2089" y="7215"/>
                  <a:pt x="2093" y="7246"/>
                  <a:pt x="2105" y="7266"/>
                </a:cubicBezTo>
                <a:cubicBezTo>
                  <a:pt x="2116" y="7285"/>
                  <a:pt x="2135" y="7292"/>
                  <a:pt x="2163" y="7292"/>
                </a:cubicBezTo>
                <a:cubicBezTo>
                  <a:pt x="2191" y="7292"/>
                  <a:pt x="2209" y="7286"/>
                  <a:pt x="2218" y="7269"/>
                </a:cubicBezTo>
                <a:cubicBezTo>
                  <a:pt x="2227" y="7253"/>
                  <a:pt x="2227" y="7227"/>
                  <a:pt x="2221" y="7186"/>
                </a:cubicBezTo>
                <a:cubicBezTo>
                  <a:pt x="2218" y="7167"/>
                  <a:pt x="2217" y="7149"/>
                  <a:pt x="2218" y="7133"/>
                </a:cubicBezTo>
                <a:cubicBezTo>
                  <a:pt x="2220" y="7116"/>
                  <a:pt x="2224" y="7102"/>
                  <a:pt x="2230" y="7087"/>
                </a:cubicBezTo>
                <a:cubicBezTo>
                  <a:pt x="2243" y="7058"/>
                  <a:pt x="2266" y="7033"/>
                  <a:pt x="2300" y="7006"/>
                </a:cubicBezTo>
                <a:cubicBezTo>
                  <a:pt x="2318" y="6991"/>
                  <a:pt x="2334" y="6975"/>
                  <a:pt x="2346" y="6959"/>
                </a:cubicBezTo>
                <a:cubicBezTo>
                  <a:pt x="2359" y="6942"/>
                  <a:pt x="2370" y="6924"/>
                  <a:pt x="2378" y="6903"/>
                </a:cubicBezTo>
                <a:cubicBezTo>
                  <a:pt x="2394" y="6860"/>
                  <a:pt x="2401" y="6804"/>
                  <a:pt x="2405" y="6721"/>
                </a:cubicBezTo>
                <a:lnTo>
                  <a:pt x="2416" y="6513"/>
                </a:lnTo>
                <a:lnTo>
                  <a:pt x="2254" y="6503"/>
                </a:lnTo>
                <a:cubicBezTo>
                  <a:pt x="2166" y="6498"/>
                  <a:pt x="2010" y="6491"/>
                  <a:pt x="1909" y="6488"/>
                </a:cubicBezTo>
                <a:cubicBezTo>
                  <a:pt x="1809" y="6485"/>
                  <a:pt x="1742" y="6473"/>
                  <a:pt x="1700" y="6446"/>
                </a:cubicBezTo>
                <a:cubicBezTo>
                  <a:pt x="1679" y="6432"/>
                  <a:pt x="1664" y="6415"/>
                  <a:pt x="1655" y="6393"/>
                </a:cubicBezTo>
                <a:cubicBezTo>
                  <a:pt x="1645" y="6371"/>
                  <a:pt x="1641" y="6346"/>
                  <a:pt x="1641" y="6315"/>
                </a:cubicBezTo>
                <a:cubicBezTo>
                  <a:pt x="1641" y="6300"/>
                  <a:pt x="1638" y="6288"/>
                  <a:pt x="1632" y="6278"/>
                </a:cubicBezTo>
                <a:cubicBezTo>
                  <a:pt x="1626" y="6267"/>
                  <a:pt x="1616" y="6259"/>
                  <a:pt x="1602" y="6252"/>
                </a:cubicBezTo>
                <a:cubicBezTo>
                  <a:pt x="1575" y="6240"/>
                  <a:pt x="1531" y="6235"/>
                  <a:pt x="1465" y="6235"/>
                </a:cubicBezTo>
                <a:lnTo>
                  <a:pt x="1289" y="6235"/>
                </a:lnTo>
                <a:close/>
                <a:moveTo>
                  <a:pt x="4256" y="6235"/>
                </a:moveTo>
                <a:cubicBezTo>
                  <a:pt x="4217" y="6235"/>
                  <a:pt x="4198" y="6276"/>
                  <a:pt x="4200" y="6360"/>
                </a:cubicBezTo>
                <a:cubicBezTo>
                  <a:pt x="4201" y="6383"/>
                  <a:pt x="4200" y="6402"/>
                  <a:pt x="4198" y="6419"/>
                </a:cubicBezTo>
                <a:cubicBezTo>
                  <a:pt x="4197" y="6419"/>
                  <a:pt x="4198" y="6420"/>
                  <a:pt x="4198" y="6421"/>
                </a:cubicBezTo>
                <a:cubicBezTo>
                  <a:pt x="4196" y="6429"/>
                  <a:pt x="4193" y="6435"/>
                  <a:pt x="4191" y="6442"/>
                </a:cubicBezTo>
                <a:cubicBezTo>
                  <a:pt x="4188" y="6448"/>
                  <a:pt x="4187" y="6456"/>
                  <a:pt x="4184" y="6461"/>
                </a:cubicBezTo>
                <a:cubicBezTo>
                  <a:pt x="4171" y="6484"/>
                  <a:pt x="4150" y="6498"/>
                  <a:pt x="4119" y="6505"/>
                </a:cubicBezTo>
                <a:cubicBezTo>
                  <a:pt x="4073" y="6515"/>
                  <a:pt x="4022" y="6544"/>
                  <a:pt x="4006" y="6570"/>
                </a:cubicBezTo>
                <a:cubicBezTo>
                  <a:pt x="3990" y="6596"/>
                  <a:pt x="3941" y="6578"/>
                  <a:pt x="3897" y="6530"/>
                </a:cubicBezTo>
                <a:cubicBezTo>
                  <a:pt x="3825" y="6452"/>
                  <a:pt x="3810" y="6452"/>
                  <a:pt x="3738" y="6530"/>
                </a:cubicBezTo>
                <a:cubicBezTo>
                  <a:pt x="3709" y="6562"/>
                  <a:pt x="3687" y="6580"/>
                  <a:pt x="3669" y="6584"/>
                </a:cubicBezTo>
                <a:cubicBezTo>
                  <a:pt x="3659" y="6586"/>
                  <a:pt x="3651" y="6584"/>
                  <a:pt x="3643" y="6579"/>
                </a:cubicBezTo>
                <a:cubicBezTo>
                  <a:pt x="3636" y="6574"/>
                  <a:pt x="3628" y="6566"/>
                  <a:pt x="3621" y="6554"/>
                </a:cubicBezTo>
                <a:cubicBezTo>
                  <a:pt x="3610" y="6535"/>
                  <a:pt x="3579" y="6520"/>
                  <a:pt x="3539" y="6508"/>
                </a:cubicBezTo>
                <a:cubicBezTo>
                  <a:pt x="3539" y="6508"/>
                  <a:pt x="3538" y="6508"/>
                  <a:pt x="3538" y="6508"/>
                </a:cubicBezTo>
                <a:cubicBezTo>
                  <a:pt x="3534" y="6507"/>
                  <a:pt x="3529" y="6506"/>
                  <a:pt x="3525" y="6505"/>
                </a:cubicBezTo>
                <a:cubicBezTo>
                  <a:pt x="3443" y="6485"/>
                  <a:pt x="3330" y="6478"/>
                  <a:pt x="3244" y="6489"/>
                </a:cubicBezTo>
                <a:cubicBezTo>
                  <a:pt x="3198" y="6496"/>
                  <a:pt x="3160" y="6507"/>
                  <a:pt x="3140" y="6524"/>
                </a:cubicBezTo>
                <a:cubicBezTo>
                  <a:pt x="3122" y="6539"/>
                  <a:pt x="3101" y="6545"/>
                  <a:pt x="3079" y="6544"/>
                </a:cubicBezTo>
                <a:cubicBezTo>
                  <a:pt x="3058" y="6542"/>
                  <a:pt x="3036" y="6533"/>
                  <a:pt x="3017" y="6516"/>
                </a:cubicBezTo>
                <a:cubicBezTo>
                  <a:pt x="2980" y="6483"/>
                  <a:pt x="2921" y="6478"/>
                  <a:pt x="2879" y="6503"/>
                </a:cubicBezTo>
                <a:cubicBezTo>
                  <a:pt x="2839" y="6528"/>
                  <a:pt x="2736" y="6532"/>
                  <a:pt x="2651" y="6514"/>
                </a:cubicBezTo>
                <a:lnTo>
                  <a:pt x="2495" y="6481"/>
                </a:lnTo>
                <a:lnTo>
                  <a:pt x="2495" y="6747"/>
                </a:lnTo>
                <a:cubicBezTo>
                  <a:pt x="2495" y="6864"/>
                  <a:pt x="2497" y="6931"/>
                  <a:pt x="2507" y="6968"/>
                </a:cubicBezTo>
                <a:cubicBezTo>
                  <a:pt x="2512" y="6987"/>
                  <a:pt x="2519" y="6999"/>
                  <a:pt x="2529" y="7006"/>
                </a:cubicBezTo>
                <a:cubicBezTo>
                  <a:pt x="2538" y="7013"/>
                  <a:pt x="2550" y="7014"/>
                  <a:pt x="2566" y="7014"/>
                </a:cubicBezTo>
                <a:cubicBezTo>
                  <a:pt x="2594" y="7014"/>
                  <a:pt x="2611" y="7008"/>
                  <a:pt x="2619" y="6987"/>
                </a:cubicBezTo>
                <a:cubicBezTo>
                  <a:pt x="2627" y="6966"/>
                  <a:pt x="2627" y="6931"/>
                  <a:pt x="2621" y="6875"/>
                </a:cubicBezTo>
                <a:cubicBezTo>
                  <a:pt x="2612" y="6799"/>
                  <a:pt x="2613" y="6698"/>
                  <a:pt x="2624" y="6650"/>
                </a:cubicBezTo>
                <a:cubicBezTo>
                  <a:pt x="2639" y="6589"/>
                  <a:pt x="2675" y="6587"/>
                  <a:pt x="2712" y="6622"/>
                </a:cubicBezTo>
                <a:cubicBezTo>
                  <a:pt x="2731" y="6640"/>
                  <a:pt x="2749" y="6666"/>
                  <a:pt x="2764" y="6700"/>
                </a:cubicBezTo>
                <a:cubicBezTo>
                  <a:pt x="2780" y="6734"/>
                  <a:pt x="2793" y="6774"/>
                  <a:pt x="2799" y="6819"/>
                </a:cubicBezTo>
                <a:cubicBezTo>
                  <a:pt x="2811" y="6893"/>
                  <a:pt x="2845" y="6966"/>
                  <a:pt x="2875" y="6980"/>
                </a:cubicBezTo>
                <a:cubicBezTo>
                  <a:pt x="2978" y="7026"/>
                  <a:pt x="3566" y="7002"/>
                  <a:pt x="3604" y="6951"/>
                </a:cubicBezTo>
                <a:cubicBezTo>
                  <a:pt x="3628" y="6919"/>
                  <a:pt x="3676" y="6925"/>
                  <a:pt x="3730" y="6966"/>
                </a:cubicBezTo>
                <a:cubicBezTo>
                  <a:pt x="3798" y="7017"/>
                  <a:pt x="3837" y="7017"/>
                  <a:pt x="3906" y="6965"/>
                </a:cubicBezTo>
                <a:cubicBezTo>
                  <a:pt x="3968" y="6918"/>
                  <a:pt x="4006" y="6915"/>
                  <a:pt x="4031" y="6956"/>
                </a:cubicBezTo>
                <a:cubicBezTo>
                  <a:pt x="4040" y="6971"/>
                  <a:pt x="4056" y="6983"/>
                  <a:pt x="4076" y="6993"/>
                </a:cubicBezTo>
                <a:cubicBezTo>
                  <a:pt x="4116" y="7012"/>
                  <a:pt x="4174" y="7019"/>
                  <a:pt x="4224" y="7010"/>
                </a:cubicBezTo>
                <a:cubicBezTo>
                  <a:pt x="4249" y="7006"/>
                  <a:pt x="4274" y="6998"/>
                  <a:pt x="4293" y="6986"/>
                </a:cubicBezTo>
                <a:cubicBezTo>
                  <a:pt x="4325" y="6965"/>
                  <a:pt x="4334" y="6859"/>
                  <a:pt x="4325" y="6596"/>
                </a:cubicBezTo>
                <a:cubicBezTo>
                  <a:pt x="4316" y="6297"/>
                  <a:pt x="4304" y="6235"/>
                  <a:pt x="4256" y="6235"/>
                </a:cubicBezTo>
                <a:close/>
                <a:moveTo>
                  <a:pt x="4673" y="6235"/>
                </a:moveTo>
                <a:cubicBezTo>
                  <a:pt x="4647" y="6235"/>
                  <a:pt x="4616" y="6260"/>
                  <a:pt x="4605" y="6291"/>
                </a:cubicBezTo>
                <a:cubicBezTo>
                  <a:pt x="4599" y="6306"/>
                  <a:pt x="4602" y="6320"/>
                  <a:pt x="4611" y="6330"/>
                </a:cubicBezTo>
                <a:cubicBezTo>
                  <a:pt x="4620" y="6340"/>
                  <a:pt x="4634" y="6346"/>
                  <a:pt x="4653" y="6346"/>
                </a:cubicBezTo>
                <a:cubicBezTo>
                  <a:pt x="4691" y="6346"/>
                  <a:pt x="4722" y="6321"/>
                  <a:pt x="4722" y="6291"/>
                </a:cubicBezTo>
                <a:cubicBezTo>
                  <a:pt x="4722" y="6260"/>
                  <a:pt x="4700" y="6235"/>
                  <a:pt x="4673" y="6235"/>
                </a:cubicBezTo>
                <a:close/>
                <a:moveTo>
                  <a:pt x="16560" y="6235"/>
                </a:moveTo>
                <a:lnTo>
                  <a:pt x="16572" y="6543"/>
                </a:lnTo>
                <a:cubicBezTo>
                  <a:pt x="16579" y="6727"/>
                  <a:pt x="16567" y="6882"/>
                  <a:pt x="16543" y="6930"/>
                </a:cubicBezTo>
                <a:cubicBezTo>
                  <a:pt x="16509" y="6998"/>
                  <a:pt x="16562" y="7013"/>
                  <a:pt x="16917" y="7027"/>
                </a:cubicBezTo>
                <a:cubicBezTo>
                  <a:pt x="17018" y="7031"/>
                  <a:pt x="17094" y="7033"/>
                  <a:pt x="17152" y="7038"/>
                </a:cubicBezTo>
                <a:cubicBezTo>
                  <a:pt x="17267" y="7046"/>
                  <a:pt x="17308" y="7060"/>
                  <a:pt x="17322" y="7096"/>
                </a:cubicBezTo>
                <a:cubicBezTo>
                  <a:pt x="17329" y="7114"/>
                  <a:pt x="17328" y="7137"/>
                  <a:pt x="17327" y="7168"/>
                </a:cubicBezTo>
                <a:cubicBezTo>
                  <a:pt x="17327" y="7193"/>
                  <a:pt x="17328" y="7213"/>
                  <a:pt x="17331" y="7229"/>
                </a:cubicBezTo>
                <a:cubicBezTo>
                  <a:pt x="17331" y="7230"/>
                  <a:pt x="17330" y="7230"/>
                  <a:pt x="17331" y="7231"/>
                </a:cubicBezTo>
                <a:cubicBezTo>
                  <a:pt x="17333" y="7247"/>
                  <a:pt x="17338" y="7259"/>
                  <a:pt x="17345" y="7268"/>
                </a:cubicBezTo>
                <a:cubicBezTo>
                  <a:pt x="17352" y="7277"/>
                  <a:pt x="17362" y="7284"/>
                  <a:pt x="17375" y="7288"/>
                </a:cubicBezTo>
                <a:cubicBezTo>
                  <a:pt x="17388" y="7292"/>
                  <a:pt x="17403" y="7292"/>
                  <a:pt x="17423" y="7292"/>
                </a:cubicBezTo>
                <a:cubicBezTo>
                  <a:pt x="17465" y="7292"/>
                  <a:pt x="17488" y="7290"/>
                  <a:pt x="17497" y="7278"/>
                </a:cubicBezTo>
                <a:cubicBezTo>
                  <a:pt x="17505" y="7266"/>
                  <a:pt x="17499" y="7245"/>
                  <a:pt x="17482" y="7211"/>
                </a:cubicBezTo>
                <a:cubicBezTo>
                  <a:pt x="17433" y="7113"/>
                  <a:pt x="17464" y="7014"/>
                  <a:pt x="17543" y="7014"/>
                </a:cubicBezTo>
                <a:cubicBezTo>
                  <a:pt x="17575" y="7014"/>
                  <a:pt x="17619" y="6984"/>
                  <a:pt x="17641" y="6947"/>
                </a:cubicBezTo>
                <a:cubicBezTo>
                  <a:pt x="17665" y="6907"/>
                  <a:pt x="17679" y="6818"/>
                  <a:pt x="17681" y="6732"/>
                </a:cubicBezTo>
                <a:cubicBezTo>
                  <a:pt x="17683" y="6647"/>
                  <a:pt x="17673" y="6566"/>
                  <a:pt x="17651" y="6543"/>
                </a:cubicBezTo>
                <a:cubicBezTo>
                  <a:pt x="17642" y="6534"/>
                  <a:pt x="17598" y="6524"/>
                  <a:pt x="17535" y="6514"/>
                </a:cubicBezTo>
                <a:cubicBezTo>
                  <a:pt x="17535" y="6514"/>
                  <a:pt x="17535" y="6514"/>
                  <a:pt x="17535" y="6514"/>
                </a:cubicBezTo>
                <a:cubicBezTo>
                  <a:pt x="17471" y="6505"/>
                  <a:pt x="17389" y="6496"/>
                  <a:pt x="17302" y="6491"/>
                </a:cubicBezTo>
                <a:cubicBezTo>
                  <a:pt x="17218" y="6486"/>
                  <a:pt x="17152" y="6479"/>
                  <a:pt x="17100" y="6472"/>
                </a:cubicBezTo>
                <a:cubicBezTo>
                  <a:pt x="17099" y="6472"/>
                  <a:pt x="17100" y="6472"/>
                  <a:pt x="17099" y="6472"/>
                </a:cubicBezTo>
                <a:cubicBezTo>
                  <a:pt x="16943" y="6450"/>
                  <a:pt x="16912" y="6412"/>
                  <a:pt x="16912" y="6315"/>
                </a:cubicBezTo>
                <a:cubicBezTo>
                  <a:pt x="16912" y="6300"/>
                  <a:pt x="16909" y="6288"/>
                  <a:pt x="16903" y="6278"/>
                </a:cubicBezTo>
                <a:cubicBezTo>
                  <a:pt x="16896" y="6267"/>
                  <a:pt x="16887" y="6259"/>
                  <a:pt x="16873" y="6252"/>
                </a:cubicBezTo>
                <a:cubicBezTo>
                  <a:pt x="16845" y="6240"/>
                  <a:pt x="16801" y="6235"/>
                  <a:pt x="16736" y="6235"/>
                </a:cubicBezTo>
                <a:lnTo>
                  <a:pt x="16560" y="6235"/>
                </a:lnTo>
                <a:close/>
                <a:moveTo>
                  <a:pt x="19532" y="6235"/>
                </a:moveTo>
                <a:cubicBezTo>
                  <a:pt x="19487" y="6235"/>
                  <a:pt x="19469" y="6272"/>
                  <a:pt x="19471" y="6360"/>
                </a:cubicBezTo>
                <a:cubicBezTo>
                  <a:pt x="19471" y="6383"/>
                  <a:pt x="19471" y="6402"/>
                  <a:pt x="19468" y="6419"/>
                </a:cubicBezTo>
                <a:cubicBezTo>
                  <a:pt x="19468" y="6419"/>
                  <a:pt x="19468" y="6420"/>
                  <a:pt x="19468" y="6421"/>
                </a:cubicBezTo>
                <a:cubicBezTo>
                  <a:pt x="19465" y="6437"/>
                  <a:pt x="19461" y="6450"/>
                  <a:pt x="19455" y="6461"/>
                </a:cubicBezTo>
                <a:cubicBezTo>
                  <a:pt x="19448" y="6473"/>
                  <a:pt x="19439" y="6481"/>
                  <a:pt x="19429" y="6488"/>
                </a:cubicBezTo>
                <a:cubicBezTo>
                  <a:pt x="19418" y="6495"/>
                  <a:pt x="19405" y="6501"/>
                  <a:pt x="19390" y="6505"/>
                </a:cubicBezTo>
                <a:cubicBezTo>
                  <a:pt x="19344" y="6515"/>
                  <a:pt x="19293" y="6561"/>
                  <a:pt x="19278" y="6607"/>
                </a:cubicBezTo>
                <a:cubicBezTo>
                  <a:pt x="19272" y="6625"/>
                  <a:pt x="19266" y="6638"/>
                  <a:pt x="19260" y="6645"/>
                </a:cubicBezTo>
                <a:cubicBezTo>
                  <a:pt x="19244" y="6669"/>
                  <a:pt x="19226" y="6647"/>
                  <a:pt x="19184" y="6574"/>
                </a:cubicBezTo>
                <a:cubicBezTo>
                  <a:pt x="19149" y="6510"/>
                  <a:pt x="19129" y="6478"/>
                  <a:pt x="19105" y="6470"/>
                </a:cubicBezTo>
                <a:cubicBezTo>
                  <a:pt x="19082" y="6461"/>
                  <a:pt x="19054" y="6477"/>
                  <a:pt x="19004" y="6509"/>
                </a:cubicBezTo>
                <a:cubicBezTo>
                  <a:pt x="18967" y="6533"/>
                  <a:pt x="18897" y="6530"/>
                  <a:pt x="18848" y="6501"/>
                </a:cubicBezTo>
                <a:cubicBezTo>
                  <a:pt x="18791" y="6468"/>
                  <a:pt x="18736" y="6469"/>
                  <a:pt x="18699" y="6503"/>
                </a:cubicBezTo>
                <a:cubicBezTo>
                  <a:pt x="18663" y="6537"/>
                  <a:pt x="18609" y="6538"/>
                  <a:pt x="18560" y="6507"/>
                </a:cubicBezTo>
                <a:cubicBezTo>
                  <a:pt x="18511" y="6476"/>
                  <a:pt x="18457" y="6479"/>
                  <a:pt x="18418" y="6513"/>
                </a:cubicBezTo>
                <a:cubicBezTo>
                  <a:pt x="18375" y="6552"/>
                  <a:pt x="18329" y="6549"/>
                  <a:pt x="18273" y="6507"/>
                </a:cubicBezTo>
                <a:cubicBezTo>
                  <a:pt x="18221" y="6467"/>
                  <a:pt x="18172" y="6464"/>
                  <a:pt x="18136" y="6497"/>
                </a:cubicBezTo>
                <a:cubicBezTo>
                  <a:pt x="18106" y="6525"/>
                  <a:pt x="18010" y="6533"/>
                  <a:pt x="17924" y="6514"/>
                </a:cubicBezTo>
                <a:lnTo>
                  <a:pt x="17766" y="6481"/>
                </a:lnTo>
                <a:lnTo>
                  <a:pt x="17766" y="6747"/>
                </a:lnTo>
                <a:cubicBezTo>
                  <a:pt x="17766" y="6923"/>
                  <a:pt x="17771" y="6986"/>
                  <a:pt x="17799" y="7006"/>
                </a:cubicBezTo>
                <a:cubicBezTo>
                  <a:pt x="17809" y="7013"/>
                  <a:pt x="17821" y="7014"/>
                  <a:pt x="17836" y="7014"/>
                </a:cubicBezTo>
                <a:cubicBezTo>
                  <a:pt x="17865" y="7014"/>
                  <a:pt x="17882" y="7008"/>
                  <a:pt x="17890" y="6987"/>
                </a:cubicBezTo>
                <a:cubicBezTo>
                  <a:pt x="17898" y="6966"/>
                  <a:pt x="17897" y="6931"/>
                  <a:pt x="17891" y="6875"/>
                </a:cubicBezTo>
                <a:cubicBezTo>
                  <a:pt x="17878" y="6764"/>
                  <a:pt x="17881" y="6684"/>
                  <a:pt x="17897" y="6640"/>
                </a:cubicBezTo>
                <a:cubicBezTo>
                  <a:pt x="17905" y="6618"/>
                  <a:pt x="17916" y="6605"/>
                  <a:pt x="17931" y="6602"/>
                </a:cubicBezTo>
                <a:cubicBezTo>
                  <a:pt x="17945" y="6599"/>
                  <a:pt x="17963" y="6606"/>
                  <a:pt x="17983" y="6624"/>
                </a:cubicBezTo>
                <a:cubicBezTo>
                  <a:pt x="18020" y="6657"/>
                  <a:pt x="18050" y="6730"/>
                  <a:pt x="18050" y="6787"/>
                </a:cubicBezTo>
                <a:cubicBezTo>
                  <a:pt x="18050" y="6843"/>
                  <a:pt x="18069" y="6915"/>
                  <a:pt x="18092" y="6946"/>
                </a:cubicBezTo>
                <a:cubicBezTo>
                  <a:pt x="18099" y="6955"/>
                  <a:pt x="18115" y="6963"/>
                  <a:pt x="18139" y="6970"/>
                </a:cubicBezTo>
                <a:cubicBezTo>
                  <a:pt x="18139" y="6970"/>
                  <a:pt x="18139" y="6969"/>
                  <a:pt x="18139" y="6970"/>
                </a:cubicBezTo>
                <a:cubicBezTo>
                  <a:pt x="18163" y="6976"/>
                  <a:pt x="18194" y="6982"/>
                  <a:pt x="18229" y="6987"/>
                </a:cubicBezTo>
                <a:cubicBezTo>
                  <a:pt x="18445" y="7015"/>
                  <a:pt x="18836" y="7004"/>
                  <a:pt x="18875" y="6951"/>
                </a:cubicBezTo>
                <a:cubicBezTo>
                  <a:pt x="18899" y="6918"/>
                  <a:pt x="18947" y="6924"/>
                  <a:pt x="19004" y="6967"/>
                </a:cubicBezTo>
                <a:cubicBezTo>
                  <a:pt x="19039" y="6994"/>
                  <a:pt x="19065" y="7008"/>
                  <a:pt x="19088" y="7008"/>
                </a:cubicBezTo>
                <a:cubicBezTo>
                  <a:pt x="19112" y="7008"/>
                  <a:pt x="19133" y="6995"/>
                  <a:pt x="19159" y="6968"/>
                </a:cubicBezTo>
                <a:cubicBezTo>
                  <a:pt x="19202" y="6923"/>
                  <a:pt x="19243" y="6917"/>
                  <a:pt x="19283" y="6952"/>
                </a:cubicBezTo>
                <a:cubicBezTo>
                  <a:pt x="19315" y="6981"/>
                  <a:pt x="19395" y="7001"/>
                  <a:pt x="19458" y="6996"/>
                </a:cubicBezTo>
                <a:lnTo>
                  <a:pt x="19574" y="6986"/>
                </a:lnTo>
                <a:lnTo>
                  <a:pt x="19585" y="6611"/>
                </a:lnTo>
                <a:cubicBezTo>
                  <a:pt x="19595" y="6271"/>
                  <a:pt x="19590" y="6235"/>
                  <a:pt x="19532" y="6235"/>
                </a:cubicBezTo>
                <a:close/>
                <a:moveTo>
                  <a:pt x="1498" y="6240"/>
                </a:moveTo>
                <a:cubicBezTo>
                  <a:pt x="1522" y="6244"/>
                  <a:pt x="1548" y="6266"/>
                  <a:pt x="1570" y="6312"/>
                </a:cubicBezTo>
                <a:cubicBezTo>
                  <a:pt x="1600" y="6372"/>
                  <a:pt x="1590" y="6407"/>
                  <a:pt x="1523" y="6480"/>
                </a:cubicBezTo>
                <a:cubicBezTo>
                  <a:pt x="1448" y="6562"/>
                  <a:pt x="1437" y="6563"/>
                  <a:pt x="1420" y="6487"/>
                </a:cubicBezTo>
                <a:cubicBezTo>
                  <a:pt x="1390" y="6361"/>
                  <a:pt x="1425" y="6260"/>
                  <a:pt x="1474" y="6242"/>
                </a:cubicBezTo>
                <a:cubicBezTo>
                  <a:pt x="1482" y="6239"/>
                  <a:pt x="1490" y="6239"/>
                  <a:pt x="1498" y="6240"/>
                </a:cubicBezTo>
                <a:close/>
                <a:moveTo>
                  <a:pt x="19917" y="6244"/>
                </a:moveTo>
                <a:cubicBezTo>
                  <a:pt x="19888" y="6243"/>
                  <a:pt x="19858" y="6270"/>
                  <a:pt x="19856" y="6328"/>
                </a:cubicBezTo>
                <a:cubicBezTo>
                  <a:pt x="19855" y="6384"/>
                  <a:pt x="19852" y="6561"/>
                  <a:pt x="19848" y="6722"/>
                </a:cubicBezTo>
                <a:lnTo>
                  <a:pt x="19842" y="7014"/>
                </a:lnTo>
                <a:lnTo>
                  <a:pt x="20110" y="7014"/>
                </a:lnTo>
                <a:lnTo>
                  <a:pt x="20378" y="7014"/>
                </a:lnTo>
                <a:lnTo>
                  <a:pt x="20366" y="6763"/>
                </a:lnTo>
                <a:lnTo>
                  <a:pt x="20354" y="6513"/>
                </a:lnTo>
                <a:lnTo>
                  <a:pt x="20215" y="6512"/>
                </a:lnTo>
                <a:cubicBezTo>
                  <a:pt x="20101" y="6511"/>
                  <a:pt x="20024" y="6474"/>
                  <a:pt x="19993" y="6409"/>
                </a:cubicBezTo>
                <a:cubicBezTo>
                  <a:pt x="19982" y="6387"/>
                  <a:pt x="19976" y="6363"/>
                  <a:pt x="19976" y="6335"/>
                </a:cubicBezTo>
                <a:cubicBezTo>
                  <a:pt x="19976" y="6277"/>
                  <a:pt x="19947" y="6246"/>
                  <a:pt x="19917" y="6244"/>
                </a:cubicBezTo>
                <a:close/>
                <a:moveTo>
                  <a:pt x="4806" y="6484"/>
                </a:moveTo>
                <a:lnTo>
                  <a:pt x="4806" y="6748"/>
                </a:lnTo>
                <a:lnTo>
                  <a:pt x="4806" y="7014"/>
                </a:lnTo>
                <a:lnTo>
                  <a:pt x="4976" y="7014"/>
                </a:lnTo>
                <a:lnTo>
                  <a:pt x="5145" y="7014"/>
                </a:lnTo>
                <a:lnTo>
                  <a:pt x="5126" y="6778"/>
                </a:lnTo>
                <a:cubicBezTo>
                  <a:pt x="5121" y="6720"/>
                  <a:pt x="5118" y="6675"/>
                  <a:pt x="5112" y="6642"/>
                </a:cubicBezTo>
                <a:cubicBezTo>
                  <a:pt x="5107" y="6608"/>
                  <a:pt x="5100" y="6585"/>
                  <a:pt x="5089" y="6568"/>
                </a:cubicBezTo>
                <a:cubicBezTo>
                  <a:pt x="5079" y="6551"/>
                  <a:pt x="5064" y="6541"/>
                  <a:pt x="5043" y="6533"/>
                </a:cubicBezTo>
                <a:cubicBezTo>
                  <a:pt x="5043" y="6533"/>
                  <a:pt x="5042" y="6533"/>
                  <a:pt x="5042" y="6533"/>
                </a:cubicBezTo>
                <a:cubicBezTo>
                  <a:pt x="5021" y="6525"/>
                  <a:pt x="4993" y="6519"/>
                  <a:pt x="4956" y="6512"/>
                </a:cubicBezTo>
                <a:lnTo>
                  <a:pt x="4806" y="6484"/>
                </a:lnTo>
                <a:close/>
                <a:moveTo>
                  <a:pt x="4587" y="6484"/>
                </a:moveTo>
                <a:cubicBezTo>
                  <a:pt x="4579" y="6483"/>
                  <a:pt x="4574" y="6484"/>
                  <a:pt x="4572" y="6487"/>
                </a:cubicBezTo>
                <a:cubicBezTo>
                  <a:pt x="4567" y="6494"/>
                  <a:pt x="4574" y="6512"/>
                  <a:pt x="4590" y="6544"/>
                </a:cubicBezTo>
                <a:cubicBezTo>
                  <a:pt x="4612" y="6587"/>
                  <a:pt x="4623" y="6711"/>
                  <a:pt x="4615" y="6819"/>
                </a:cubicBezTo>
                <a:cubicBezTo>
                  <a:pt x="4606" y="6952"/>
                  <a:pt x="4607" y="6995"/>
                  <a:pt x="4641" y="7008"/>
                </a:cubicBezTo>
                <a:cubicBezTo>
                  <a:pt x="4652" y="7012"/>
                  <a:pt x="4667" y="7014"/>
                  <a:pt x="4686" y="7014"/>
                </a:cubicBezTo>
                <a:cubicBezTo>
                  <a:pt x="4751" y="7014"/>
                  <a:pt x="4760" y="6999"/>
                  <a:pt x="4729" y="6947"/>
                </a:cubicBezTo>
                <a:cubicBezTo>
                  <a:pt x="4707" y="6910"/>
                  <a:pt x="4688" y="6801"/>
                  <a:pt x="4688" y="6703"/>
                </a:cubicBezTo>
                <a:cubicBezTo>
                  <a:pt x="4688" y="6571"/>
                  <a:pt x="4671" y="6518"/>
                  <a:pt x="4620" y="6496"/>
                </a:cubicBezTo>
                <a:cubicBezTo>
                  <a:pt x="4606" y="6490"/>
                  <a:pt x="4595" y="6486"/>
                  <a:pt x="4587" y="6484"/>
                </a:cubicBezTo>
                <a:close/>
                <a:moveTo>
                  <a:pt x="2303" y="6648"/>
                </a:moveTo>
                <a:cubicBezTo>
                  <a:pt x="2312" y="6652"/>
                  <a:pt x="2320" y="6661"/>
                  <a:pt x="2325" y="6675"/>
                </a:cubicBezTo>
                <a:cubicBezTo>
                  <a:pt x="2336" y="6704"/>
                  <a:pt x="2331" y="6743"/>
                  <a:pt x="2314" y="6761"/>
                </a:cubicBezTo>
                <a:cubicBezTo>
                  <a:pt x="2296" y="6779"/>
                  <a:pt x="2273" y="6769"/>
                  <a:pt x="2262" y="6740"/>
                </a:cubicBezTo>
                <a:cubicBezTo>
                  <a:pt x="2251" y="6711"/>
                  <a:pt x="2257" y="6673"/>
                  <a:pt x="2274" y="6656"/>
                </a:cubicBezTo>
                <a:cubicBezTo>
                  <a:pt x="2283" y="6647"/>
                  <a:pt x="2293" y="6645"/>
                  <a:pt x="2303" y="6648"/>
                </a:cubicBezTo>
                <a:close/>
                <a:moveTo>
                  <a:pt x="19976" y="7678"/>
                </a:moveTo>
                <a:lnTo>
                  <a:pt x="19976" y="8041"/>
                </a:lnTo>
                <a:lnTo>
                  <a:pt x="19976" y="8406"/>
                </a:lnTo>
                <a:lnTo>
                  <a:pt x="20131" y="8406"/>
                </a:lnTo>
                <a:cubicBezTo>
                  <a:pt x="20174" y="8406"/>
                  <a:pt x="20211" y="8400"/>
                  <a:pt x="20242" y="8388"/>
                </a:cubicBezTo>
                <a:cubicBezTo>
                  <a:pt x="20336" y="8351"/>
                  <a:pt x="20375" y="8263"/>
                  <a:pt x="20342" y="8142"/>
                </a:cubicBezTo>
                <a:cubicBezTo>
                  <a:pt x="20328" y="8088"/>
                  <a:pt x="20314" y="7969"/>
                  <a:pt x="20313" y="7877"/>
                </a:cubicBezTo>
                <a:cubicBezTo>
                  <a:pt x="20311" y="7716"/>
                  <a:pt x="20304" y="7709"/>
                  <a:pt x="20143" y="7693"/>
                </a:cubicBezTo>
                <a:lnTo>
                  <a:pt x="19976" y="7678"/>
                </a:lnTo>
                <a:close/>
                <a:moveTo>
                  <a:pt x="1543" y="7683"/>
                </a:moveTo>
                <a:cubicBezTo>
                  <a:pt x="1532" y="7683"/>
                  <a:pt x="1526" y="7686"/>
                  <a:pt x="1516" y="7686"/>
                </a:cubicBezTo>
                <a:cubicBezTo>
                  <a:pt x="1538" y="7692"/>
                  <a:pt x="1599" y="7755"/>
                  <a:pt x="1660" y="7836"/>
                </a:cubicBezTo>
                <a:cubicBezTo>
                  <a:pt x="1808" y="8032"/>
                  <a:pt x="1811" y="8201"/>
                  <a:pt x="1669" y="8319"/>
                </a:cubicBezTo>
                <a:cubicBezTo>
                  <a:pt x="1616" y="8363"/>
                  <a:pt x="1561" y="8393"/>
                  <a:pt x="1533" y="8398"/>
                </a:cubicBezTo>
                <a:cubicBezTo>
                  <a:pt x="1588" y="8394"/>
                  <a:pt x="1641" y="8380"/>
                  <a:pt x="1679" y="8347"/>
                </a:cubicBezTo>
                <a:cubicBezTo>
                  <a:pt x="1724" y="8307"/>
                  <a:pt x="1759" y="8305"/>
                  <a:pt x="1787" y="8343"/>
                </a:cubicBezTo>
                <a:cubicBezTo>
                  <a:pt x="1793" y="8352"/>
                  <a:pt x="1814" y="8360"/>
                  <a:pt x="1850" y="8367"/>
                </a:cubicBezTo>
                <a:cubicBezTo>
                  <a:pt x="1956" y="8387"/>
                  <a:pt x="2185" y="8400"/>
                  <a:pt x="2480" y="8400"/>
                </a:cubicBezTo>
                <a:lnTo>
                  <a:pt x="3133" y="8400"/>
                </a:lnTo>
                <a:lnTo>
                  <a:pt x="3141" y="8251"/>
                </a:lnTo>
                <a:cubicBezTo>
                  <a:pt x="3143" y="8215"/>
                  <a:pt x="3147" y="8183"/>
                  <a:pt x="3152" y="8155"/>
                </a:cubicBezTo>
                <a:cubicBezTo>
                  <a:pt x="3152" y="8154"/>
                  <a:pt x="3152" y="8154"/>
                  <a:pt x="3152" y="8154"/>
                </a:cubicBezTo>
                <a:cubicBezTo>
                  <a:pt x="3163" y="8097"/>
                  <a:pt x="3180" y="8058"/>
                  <a:pt x="3200" y="8037"/>
                </a:cubicBezTo>
                <a:cubicBezTo>
                  <a:pt x="3209" y="8027"/>
                  <a:pt x="3219" y="8021"/>
                  <a:pt x="3229" y="8019"/>
                </a:cubicBezTo>
                <a:cubicBezTo>
                  <a:pt x="3240" y="8017"/>
                  <a:pt x="3249" y="8020"/>
                  <a:pt x="3259" y="8028"/>
                </a:cubicBezTo>
                <a:cubicBezTo>
                  <a:pt x="3259" y="8028"/>
                  <a:pt x="3260" y="8028"/>
                  <a:pt x="3260" y="8028"/>
                </a:cubicBezTo>
                <a:cubicBezTo>
                  <a:pt x="3270" y="8035"/>
                  <a:pt x="3278" y="8047"/>
                  <a:pt x="3287" y="8063"/>
                </a:cubicBezTo>
                <a:cubicBezTo>
                  <a:pt x="3303" y="8097"/>
                  <a:pt x="3317" y="8149"/>
                  <a:pt x="3322" y="8221"/>
                </a:cubicBezTo>
                <a:cubicBezTo>
                  <a:pt x="3324" y="8251"/>
                  <a:pt x="3326" y="8275"/>
                  <a:pt x="3331" y="8296"/>
                </a:cubicBezTo>
                <a:cubicBezTo>
                  <a:pt x="3332" y="8304"/>
                  <a:pt x="3335" y="8309"/>
                  <a:pt x="3337" y="8316"/>
                </a:cubicBezTo>
                <a:cubicBezTo>
                  <a:pt x="3340" y="8327"/>
                  <a:pt x="3344" y="8339"/>
                  <a:pt x="3348" y="8348"/>
                </a:cubicBezTo>
                <a:cubicBezTo>
                  <a:pt x="3363" y="8375"/>
                  <a:pt x="3384" y="8391"/>
                  <a:pt x="3415" y="8398"/>
                </a:cubicBezTo>
                <a:cubicBezTo>
                  <a:pt x="3450" y="8406"/>
                  <a:pt x="3468" y="8407"/>
                  <a:pt x="3474" y="8398"/>
                </a:cubicBezTo>
                <a:cubicBezTo>
                  <a:pt x="3478" y="8388"/>
                  <a:pt x="3472" y="8367"/>
                  <a:pt x="3454" y="8331"/>
                </a:cubicBezTo>
                <a:cubicBezTo>
                  <a:pt x="3440" y="8304"/>
                  <a:pt x="3432" y="8277"/>
                  <a:pt x="3429" y="8253"/>
                </a:cubicBezTo>
                <a:cubicBezTo>
                  <a:pt x="3426" y="8229"/>
                  <a:pt x="3427" y="8207"/>
                  <a:pt x="3433" y="8188"/>
                </a:cubicBezTo>
                <a:cubicBezTo>
                  <a:pt x="3446" y="8151"/>
                  <a:pt x="3476" y="8128"/>
                  <a:pt x="3521" y="8128"/>
                </a:cubicBezTo>
                <a:cubicBezTo>
                  <a:pt x="3567" y="8128"/>
                  <a:pt x="3585" y="8097"/>
                  <a:pt x="3577" y="8030"/>
                </a:cubicBezTo>
                <a:cubicBezTo>
                  <a:pt x="3567" y="7943"/>
                  <a:pt x="3510" y="7930"/>
                  <a:pt x="3047" y="7916"/>
                </a:cubicBezTo>
                <a:cubicBezTo>
                  <a:pt x="2617" y="7903"/>
                  <a:pt x="2521" y="7885"/>
                  <a:pt x="2488" y="7811"/>
                </a:cubicBezTo>
                <a:cubicBezTo>
                  <a:pt x="2471" y="7774"/>
                  <a:pt x="2459" y="7754"/>
                  <a:pt x="2445" y="7751"/>
                </a:cubicBezTo>
                <a:cubicBezTo>
                  <a:pt x="2445" y="7751"/>
                  <a:pt x="2445" y="7752"/>
                  <a:pt x="2444" y="7751"/>
                </a:cubicBezTo>
                <a:cubicBezTo>
                  <a:pt x="2431" y="7749"/>
                  <a:pt x="2417" y="7763"/>
                  <a:pt x="2396" y="7791"/>
                </a:cubicBezTo>
                <a:cubicBezTo>
                  <a:pt x="2354" y="7849"/>
                  <a:pt x="2341" y="7845"/>
                  <a:pt x="2324" y="7772"/>
                </a:cubicBezTo>
                <a:cubicBezTo>
                  <a:pt x="2313" y="7722"/>
                  <a:pt x="2276" y="7683"/>
                  <a:pt x="2242" y="7683"/>
                </a:cubicBezTo>
                <a:cubicBezTo>
                  <a:pt x="2191" y="7683"/>
                  <a:pt x="2178" y="7734"/>
                  <a:pt x="2170" y="7989"/>
                </a:cubicBezTo>
                <a:cubicBezTo>
                  <a:pt x="2164" y="8160"/>
                  <a:pt x="2147" y="8264"/>
                  <a:pt x="2128" y="8287"/>
                </a:cubicBezTo>
                <a:cubicBezTo>
                  <a:pt x="2124" y="8293"/>
                  <a:pt x="2119" y="8293"/>
                  <a:pt x="2115" y="8290"/>
                </a:cubicBezTo>
                <a:cubicBezTo>
                  <a:pt x="2110" y="8286"/>
                  <a:pt x="2106" y="8276"/>
                  <a:pt x="2102" y="8260"/>
                </a:cubicBezTo>
                <a:cubicBezTo>
                  <a:pt x="2094" y="8229"/>
                  <a:pt x="2087" y="8177"/>
                  <a:pt x="2083" y="8100"/>
                </a:cubicBezTo>
                <a:cubicBezTo>
                  <a:pt x="2080" y="8052"/>
                  <a:pt x="2078" y="8015"/>
                  <a:pt x="2074" y="7988"/>
                </a:cubicBezTo>
                <a:cubicBezTo>
                  <a:pt x="2074" y="7988"/>
                  <a:pt x="2074" y="7987"/>
                  <a:pt x="2074" y="7986"/>
                </a:cubicBezTo>
                <a:cubicBezTo>
                  <a:pt x="2062" y="7904"/>
                  <a:pt x="2030" y="7905"/>
                  <a:pt x="1904" y="7905"/>
                </a:cubicBezTo>
                <a:cubicBezTo>
                  <a:pt x="1833" y="7905"/>
                  <a:pt x="1791" y="7900"/>
                  <a:pt x="1764" y="7884"/>
                </a:cubicBezTo>
                <a:cubicBezTo>
                  <a:pt x="1750" y="7876"/>
                  <a:pt x="1740" y="7865"/>
                  <a:pt x="1733" y="7849"/>
                </a:cubicBezTo>
                <a:cubicBezTo>
                  <a:pt x="1726" y="7835"/>
                  <a:pt x="1721" y="7817"/>
                  <a:pt x="1718" y="7794"/>
                </a:cubicBezTo>
                <a:cubicBezTo>
                  <a:pt x="1703" y="7702"/>
                  <a:pt x="1672" y="7683"/>
                  <a:pt x="1543" y="7683"/>
                </a:cubicBezTo>
                <a:close/>
                <a:moveTo>
                  <a:pt x="4063" y="7683"/>
                </a:moveTo>
                <a:cubicBezTo>
                  <a:pt x="4048" y="7683"/>
                  <a:pt x="3995" y="7846"/>
                  <a:pt x="3945" y="8045"/>
                </a:cubicBezTo>
                <a:cubicBezTo>
                  <a:pt x="3910" y="8186"/>
                  <a:pt x="3890" y="8276"/>
                  <a:pt x="3884" y="8331"/>
                </a:cubicBezTo>
                <a:cubicBezTo>
                  <a:pt x="3881" y="8359"/>
                  <a:pt x="3881" y="8377"/>
                  <a:pt x="3884" y="8389"/>
                </a:cubicBezTo>
                <a:cubicBezTo>
                  <a:pt x="3887" y="8401"/>
                  <a:pt x="3894" y="8406"/>
                  <a:pt x="3904" y="8406"/>
                </a:cubicBezTo>
                <a:cubicBezTo>
                  <a:pt x="3930" y="8406"/>
                  <a:pt x="3948" y="8374"/>
                  <a:pt x="3944" y="8335"/>
                </a:cubicBezTo>
                <a:cubicBezTo>
                  <a:pt x="3942" y="8325"/>
                  <a:pt x="3943" y="8316"/>
                  <a:pt x="3947" y="8307"/>
                </a:cubicBezTo>
                <a:cubicBezTo>
                  <a:pt x="3956" y="8282"/>
                  <a:pt x="3982" y="8266"/>
                  <a:pt x="4019" y="8266"/>
                </a:cubicBezTo>
                <a:cubicBezTo>
                  <a:pt x="4043" y="8266"/>
                  <a:pt x="4063" y="8274"/>
                  <a:pt x="4077" y="8286"/>
                </a:cubicBezTo>
                <a:cubicBezTo>
                  <a:pt x="4084" y="8292"/>
                  <a:pt x="4088" y="8300"/>
                  <a:pt x="4091" y="8309"/>
                </a:cubicBezTo>
                <a:cubicBezTo>
                  <a:pt x="4094" y="8317"/>
                  <a:pt x="4095" y="8325"/>
                  <a:pt x="4094" y="8335"/>
                </a:cubicBezTo>
                <a:cubicBezTo>
                  <a:pt x="4092" y="8346"/>
                  <a:pt x="4094" y="8357"/>
                  <a:pt x="4098" y="8365"/>
                </a:cubicBezTo>
                <a:cubicBezTo>
                  <a:pt x="4099" y="8369"/>
                  <a:pt x="4102" y="8372"/>
                  <a:pt x="4104" y="8375"/>
                </a:cubicBezTo>
                <a:cubicBezTo>
                  <a:pt x="4118" y="8395"/>
                  <a:pt x="4144" y="8406"/>
                  <a:pt x="4182" y="8406"/>
                </a:cubicBezTo>
                <a:lnTo>
                  <a:pt x="4279" y="8406"/>
                </a:lnTo>
                <a:lnTo>
                  <a:pt x="4219" y="8207"/>
                </a:lnTo>
                <a:cubicBezTo>
                  <a:pt x="4185" y="8098"/>
                  <a:pt x="4143" y="7936"/>
                  <a:pt x="4124" y="7846"/>
                </a:cubicBezTo>
                <a:cubicBezTo>
                  <a:pt x="4105" y="7756"/>
                  <a:pt x="4078" y="7682"/>
                  <a:pt x="4063" y="7683"/>
                </a:cubicBezTo>
                <a:close/>
                <a:moveTo>
                  <a:pt x="17647" y="7683"/>
                </a:moveTo>
                <a:cubicBezTo>
                  <a:pt x="17550" y="7683"/>
                  <a:pt x="17484" y="7708"/>
                  <a:pt x="17441" y="7765"/>
                </a:cubicBezTo>
                <a:cubicBezTo>
                  <a:pt x="17399" y="7823"/>
                  <a:pt x="17380" y="7913"/>
                  <a:pt x="17380" y="8044"/>
                </a:cubicBezTo>
                <a:cubicBezTo>
                  <a:pt x="17380" y="8147"/>
                  <a:pt x="17404" y="8271"/>
                  <a:pt x="17433" y="8319"/>
                </a:cubicBezTo>
                <a:cubicBezTo>
                  <a:pt x="17449" y="8344"/>
                  <a:pt x="17472" y="8363"/>
                  <a:pt x="17500" y="8377"/>
                </a:cubicBezTo>
                <a:cubicBezTo>
                  <a:pt x="17535" y="8395"/>
                  <a:pt x="17576" y="8401"/>
                  <a:pt x="17618" y="8401"/>
                </a:cubicBezTo>
                <a:cubicBezTo>
                  <a:pt x="17528" y="8377"/>
                  <a:pt x="17466" y="8088"/>
                  <a:pt x="17513" y="7883"/>
                </a:cubicBezTo>
                <a:cubicBezTo>
                  <a:pt x="17558" y="7683"/>
                  <a:pt x="17636" y="7644"/>
                  <a:pt x="17726" y="7778"/>
                </a:cubicBezTo>
                <a:cubicBezTo>
                  <a:pt x="17766" y="7838"/>
                  <a:pt x="17823" y="7902"/>
                  <a:pt x="17853" y="7920"/>
                </a:cubicBezTo>
                <a:cubicBezTo>
                  <a:pt x="17942" y="7971"/>
                  <a:pt x="17892" y="8223"/>
                  <a:pt x="17773" y="8321"/>
                </a:cubicBezTo>
                <a:cubicBezTo>
                  <a:pt x="17720" y="8365"/>
                  <a:pt x="17662" y="8400"/>
                  <a:pt x="17637" y="8403"/>
                </a:cubicBezTo>
                <a:cubicBezTo>
                  <a:pt x="17692" y="8400"/>
                  <a:pt x="17747" y="8382"/>
                  <a:pt x="17787" y="8347"/>
                </a:cubicBezTo>
                <a:cubicBezTo>
                  <a:pt x="17834" y="8304"/>
                  <a:pt x="17866" y="8304"/>
                  <a:pt x="17897" y="8348"/>
                </a:cubicBezTo>
                <a:cubicBezTo>
                  <a:pt x="17911" y="8366"/>
                  <a:pt x="17963" y="8380"/>
                  <a:pt x="18034" y="8389"/>
                </a:cubicBezTo>
                <a:cubicBezTo>
                  <a:pt x="18248" y="8415"/>
                  <a:pt x="18633" y="8399"/>
                  <a:pt x="18675" y="8342"/>
                </a:cubicBezTo>
                <a:cubicBezTo>
                  <a:pt x="18700" y="8308"/>
                  <a:pt x="18722" y="8310"/>
                  <a:pt x="18736" y="8348"/>
                </a:cubicBezTo>
                <a:cubicBezTo>
                  <a:pt x="18748" y="8380"/>
                  <a:pt x="18866" y="8406"/>
                  <a:pt x="18999" y="8406"/>
                </a:cubicBezTo>
                <a:cubicBezTo>
                  <a:pt x="19238" y="8406"/>
                  <a:pt x="19241" y="8404"/>
                  <a:pt x="19249" y="8256"/>
                </a:cubicBezTo>
                <a:cubicBezTo>
                  <a:pt x="19263" y="7960"/>
                  <a:pt x="19410" y="7932"/>
                  <a:pt x="19429" y="8221"/>
                </a:cubicBezTo>
                <a:cubicBezTo>
                  <a:pt x="19432" y="8251"/>
                  <a:pt x="19434" y="8275"/>
                  <a:pt x="19438" y="8296"/>
                </a:cubicBezTo>
                <a:cubicBezTo>
                  <a:pt x="19440" y="8304"/>
                  <a:pt x="19442" y="8309"/>
                  <a:pt x="19444" y="8316"/>
                </a:cubicBezTo>
                <a:cubicBezTo>
                  <a:pt x="19448" y="8327"/>
                  <a:pt x="19451" y="8339"/>
                  <a:pt x="19456" y="8348"/>
                </a:cubicBezTo>
                <a:cubicBezTo>
                  <a:pt x="19471" y="8375"/>
                  <a:pt x="19492" y="8391"/>
                  <a:pt x="19522" y="8398"/>
                </a:cubicBezTo>
                <a:cubicBezTo>
                  <a:pt x="19557" y="8406"/>
                  <a:pt x="19575" y="8407"/>
                  <a:pt x="19581" y="8398"/>
                </a:cubicBezTo>
                <a:cubicBezTo>
                  <a:pt x="19586" y="8388"/>
                  <a:pt x="19579" y="8367"/>
                  <a:pt x="19561" y="8331"/>
                </a:cubicBezTo>
                <a:cubicBezTo>
                  <a:pt x="19535" y="8278"/>
                  <a:pt x="19529" y="8227"/>
                  <a:pt x="19541" y="8190"/>
                </a:cubicBezTo>
                <a:cubicBezTo>
                  <a:pt x="19552" y="8152"/>
                  <a:pt x="19583" y="8128"/>
                  <a:pt x="19627" y="8128"/>
                </a:cubicBezTo>
                <a:cubicBezTo>
                  <a:pt x="19647" y="8128"/>
                  <a:pt x="19662" y="8118"/>
                  <a:pt x="19672" y="8103"/>
                </a:cubicBezTo>
                <a:cubicBezTo>
                  <a:pt x="19683" y="8089"/>
                  <a:pt x="19689" y="8070"/>
                  <a:pt x="19690" y="8049"/>
                </a:cubicBezTo>
                <a:cubicBezTo>
                  <a:pt x="19691" y="8007"/>
                  <a:pt x="19672" y="7960"/>
                  <a:pt x="19632" y="7942"/>
                </a:cubicBezTo>
                <a:cubicBezTo>
                  <a:pt x="19600" y="7928"/>
                  <a:pt x="19363" y="7912"/>
                  <a:pt x="19105" y="7907"/>
                </a:cubicBezTo>
                <a:cubicBezTo>
                  <a:pt x="18716" y="7900"/>
                  <a:pt x="18630" y="7884"/>
                  <a:pt x="18595" y="7810"/>
                </a:cubicBezTo>
                <a:cubicBezTo>
                  <a:pt x="18586" y="7789"/>
                  <a:pt x="18578" y="7774"/>
                  <a:pt x="18571" y="7764"/>
                </a:cubicBezTo>
                <a:cubicBezTo>
                  <a:pt x="18564" y="7754"/>
                  <a:pt x="18557" y="7749"/>
                  <a:pt x="18549" y="7749"/>
                </a:cubicBezTo>
                <a:cubicBezTo>
                  <a:pt x="18534" y="7751"/>
                  <a:pt x="18516" y="7774"/>
                  <a:pt x="18484" y="7822"/>
                </a:cubicBezTo>
                <a:cubicBezTo>
                  <a:pt x="18451" y="7872"/>
                  <a:pt x="18434" y="7898"/>
                  <a:pt x="18423" y="7897"/>
                </a:cubicBezTo>
                <a:cubicBezTo>
                  <a:pt x="18417" y="7896"/>
                  <a:pt x="18412" y="7888"/>
                  <a:pt x="18409" y="7873"/>
                </a:cubicBezTo>
                <a:cubicBezTo>
                  <a:pt x="18408" y="7872"/>
                  <a:pt x="18409" y="7872"/>
                  <a:pt x="18409" y="7872"/>
                </a:cubicBezTo>
                <a:cubicBezTo>
                  <a:pt x="18405" y="7857"/>
                  <a:pt x="18401" y="7835"/>
                  <a:pt x="18397" y="7805"/>
                </a:cubicBezTo>
                <a:cubicBezTo>
                  <a:pt x="18386" y="7738"/>
                  <a:pt x="18352" y="7683"/>
                  <a:pt x="18322" y="7683"/>
                </a:cubicBezTo>
                <a:cubicBezTo>
                  <a:pt x="18311" y="7683"/>
                  <a:pt x="18303" y="7686"/>
                  <a:pt x="18296" y="7695"/>
                </a:cubicBezTo>
                <a:cubicBezTo>
                  <a:pt x="18274" y="7722"/>
                  <a:pt x="18268" y="7799"/>
                  <a:pt x="18268" y="7974"/>
                </a:cubicBezTo>
                <a:cubicBezTo>
                  <a:pt x="18268" y="8303"/>
                  <a:pt x="18207" y="8403"/>
                  <a:pt x="18191" y="8100"/>
                </a:cubicBezTo>
                <a:cubicBezTo>
                  <a:pt x="18188" y="8052"/>
                  <a:pt x="18186" y="8015"/>
                  <a:pt x="18182" y="7988"/>
                </a:cubicBezTo>
                <a:cubicBezTo>
                  <a:pt x="18182" y="7988"/>
                  <a:pt x="18182" y="7987"/>
                  <a:pt x="18182" y="7986"/>
                </a:cubicBezTo>
                <a:cubicBezTo>
                  <a:pt x="18174" y="7932"/>
                  <a:pt x="18156" y="7914"/>
                  <a:pt x="18109" y="7907"/>
                </a:cubicBezTo>
                <a:cubicBezTo>
                  <a:pt x="18109" y="7907"/>
                  <a:pt x="18109" y="7907"/>
                  <a:pt x="18109" y="7907"/>
                </a:cubicBezTo>
                <a:cubicBezTo>
                  <a:pt x="18085" y="7904"/>
                  <a:pt x="18053" y="7905"/>
                  <a:pt x="18011" y="7905"/>
                </a:cubicBezTo>
                <a:cubicBezTo>
                  <a:pt x="17941" y="7905"/>
                  <a:pt x="17898" y="7900"/>
                  <a:pt x="17871" y="7884"/>
                </a:cubicBezTo>
                <a:cubicBezTo>
                  <a:pt x="17857" y="7876"/>
                  <a:pt x="17848" y="7865"/>
                  <a:pt x="17841" y="7849"/>
                </a:cubicBezTo>
                <a:cubicBezTo>
                  <a:pt x="17834" y="7835"/>
                  <a:pt x="17829" y="7817"/>
                  <a:pt x="17825" y="7794"/>
                </a:cubicBezTo>
                <a:cubicBezTo>
                  <a:pt x="17818" y="7748"/>
                  <a:pt x="17807" y="7720"/>
                  <a:pt x="17781" y="7704"/>
                </a:cubicBezTo>
                <a:cubicBezTo>
                  <a:pt x="17754" y="7687"/>
                  <a:pt x="17713" y="7683"/>
                  <a:pt x="17647" y="7683"/>
                </a:cubicBezTo>
                <a:close/>
                <a:moveTo>
                  <a:pt x="1504" y="7688"/>
                </a:moveTo>
                <a:cubicBezTo>
                  <a:pt x="1424" y="7695"/>
                  <a:pt x="1362" y="7715"/>
                  <a:pt x="1324" y="7764"/>
                </a:cubicBezTo>
                <a:cubicBezTo>
                  <a:pt x="1279" y="7821"/>
                  <a:pt x="1259" y="7911"/>
                  <a:pt x="1259" y="8044"/>
                </a:cubicBezTo>
                <a:cubicBezTo>
                  <a:pt x="1259" y="8149"/>
                  <a:pt x="1271" y="8226"/>
                  <a:pt x="1295" y="8281"/>
                </a:cubicBezTo>
                <a:cubicBezTo>
                  <a:pt x="1295" y="8281"/>
                  <a:pt x="1295" y="8282"/>
                  <a:pt x="1295" y="8282"/>
                </a:cubicBezTo>
                <a:cubicBezTo>
                  <a:pt x="1303" y="8300"/>
                  <a:pt x="1312" y="8315"/>
                  <a:pt x="1323" y="8328"/>
                </a:cubicBezTo>
                <a:cubicBezTo>
                  <a:pt x="1364" y="8379"/>
                  <a:pt x="1439" y="8402"/>
                  <a:pt x="1514" y="8401"/>
                </a:cubicBezTo>
                <a:cubicBezTo>
                  <a:pt x="1456" y="8387"/>
                  <a:pt x="1373" y="8181"/>
                  <a:pt x="1373" y="8044"/>
                </a:cubicBezTo>
                <a:cubicBezTo>
                  <a:pt x="1373" y="7918"/>
                  <a:pt x="1454" y="7705"/>
                  <a:pt x="1504" y="7688"/>
                </a:cubicBezTo>
                <a:close/>
                <a:moveTo>
                  <a:pt x="3587" y="8295"/>
                </a:moveTo>
                <a:cubicBezTo>
                  <a:pt x="3569" y="8295"/>
                  <a:pt x="3544" y="8320"/>
                  <a:pt x="3533" y="8351"/>
                </a:cubicBezTo>
                <a:cubicBezTo>
                  <a:pt x="3522" y="8381"/>
                  <a:pt x="3527" y="8406"/>
                  <a:pt x="3546" y="8406"/>
                </a:cubicBezTo>
                <a:cubicBezTo>
                  <a:pt x="3564" y="8406"/>
                  <a:pt x="3589" y="8381"/>
                  <a:pt x="3600" y="8351"/>
                </a:cubicBezTo>
                <a:cubicBezTo>
                  <a:pt x="3611" y="8320"/>
                  <a:pt x="3606" y="8295"/>
                  <a:pt x="3587" y="8295"/>
                </a:cubicBezTo>
                <a:close/>
                <a:moveTo>
                  <a:pt x="2375" y="11968"/>
                </a:moveTo>
                <a:lnTo>
                  <a:pt x="2212" y="12106"/>
                </a:lnTo>
                <a:cubicBezTo>
                  <a:pt x="2166" y="12145"/>
                  <a:pt x="2124" y="12187"/>
                  <a:pt x="2088" y="12231"/>
                </a:cubicBezTo>
                <a:cubicBezTo>
                  <a:pt x="2015" y="12320"/>
                  <a:pt x="1961" y="12422"/>
                  <a:pt x="1921" y="12543"/>
                </a:cubicBezTo>
                <a:cubicBezTo>
                  <a:pt x="1902" y="12604"/>
                  <a:pt x="1886" y="12670"/>
                  <a:pt x="1873" y="12742"/>
                </a:cubicBezTo>
                <a:cubicBezTo>
                  <a:pt x="1861" y="12808"/>
                  <a:pt x="1854" y="13070"/>
                  <a:pt x="1850" y="13519"/>
                </a:cubicBezTo>
                <a:cubicBezTo>
                  <a:pt x="1850" y="13520"/>
                  <a:pt x="1850" y="13519"/>
                  <a:pt x="1850" y="13520"/>
                </a:cubicBezTo>
                <a:cubicBezTo>
                  <a:pt x="1845" y="13970"/>
                  <a:pt x="1845" y="14607"/>
                  <a:pt x="1849" y="15425"/>
                </a:cubicBezTo>
                <a:lnTo>
                  <a:pt x="1859" y="17907"/>
                </a:lnTo>
                <a:lnTo>
                  <a:pt x="1953" y="18112"/>
                </a:lnTo>
                <a:cubicBezTo>
                  <a:pt x="1980" y="18171"/>
                  <a:pt x="2006" y="18222"/>
                  <a:pt x="2033" y="18268"/>
                </a:cubicBezTo>
                <a:cubicBezTo>
                  <a:pt x="2033" y="18268"/>
                  <a:pt x="2034" y="18269"/>
                  <a:pt x="2034" y="18269"/>
                </a:cubicBezTo>
                <a:cubicBezTo>
                  <a:pt x="2061" y="18315"/>
                  <a:pt x="2089" y="18355"/>
                  <a:pt x="2119" y="18390"/>
                </a:cubicBezTo>
                <a:cubicBezTo>
                  <a:pt x="2179" y="18462"/>
                  <a:pt x="2247" y="18517"/>
                  <a:pt x="2336" y="18570"/>
                </a:cubicBezTo>
                <a:cubicBezTo>
                  <a:pt x="2361" y="18584"/>
                  <a:pt x="2412" y="18597"/>
                  <a:pt x="2505" y="18607"/>
                </a:cubicBezTo>
                <a:cubicBezTo>
                  <a:pt x="2783" y="18636"/>
                  <a:pt x="3437" y="18645"/>
                  <a:pt x="4891" y="18647"/>
                </a:cubicBezTo>
                <a:cubicBezTo>
                  <a:pt x="6232" y="18648"/>
                  <a:pt x="6900" y="18649"/>
                  <a:pt x="7258" y="18607"/>
                </a:cubicBezTo>
                <a:cubicBezTo>
                  <a:pt x="7616" y="18565"/>
                  <a:pt x="7665" y="18480"/>
                  <a:pt x="7768" y="18309"/>
                </a:cubicBezTo>
                <a:cubicBezTo>
                  <a:pt x="7825" y="18214"/>
                  <a:pt x="7867" y="18150"/>
                  <a:pt x="7898" y="18065"/>
                </a:cubicBezTo>
                <a:cubicBezTo>
                  <a:pt x="7914" y="18023"/>
                  <a:pt x="7927" y="17975"/>
                  <a:pt x="7937" y="17916"/>
                </a:cubicBezTo>
                <a:cubicBezTo>
                  <a:pt x="7937" y="17916"/>
                  <a:pt x="7937" y="17916"/>
                  <a:pt x="7937" y="17915"/>
                </a:cubicBezTo>
                <a:cubicBezTo>
                  <a:pt x="7948" y="17856"/>
                  <a:pt x="7956" y="17786"/>
                  <a:pt x="7962" y="17696"/>
                </a:cubicBezTo>
                <a:cubicBezTo>
                  <a:pt x="7969" y="17607"/>
                  <a:pt x="7974" y="17499"/>
                  <a:pt x="7977" y="17367"/>
                </a:cubicBezTo>
                <a:cubicBezTo>
                  <a:pt x="7977" y="17367"/>
                  <a:pt x="7977" y="17366"/>
                  <a:pt x="7977" y="17366"/>
                </a:cubicBezTo>
                <a:cubicBezTo>
                  <a:pt x="7988" y="16969"/>
                  <a:pt x="7987" y="16351"/>
                  <a:pt x="7987" y="15337"/>
                </a:cubicBezTo>
                <a:cubicBezTo>
                  <a:pt x="7987" y="13990"/>
                  <a:pt x="7976" y="12820"/>
                  <a:pt x="7962" y="12736"/>
                </a:cubicBezTo>
                <a:cubicBezTo>
                  <a:pt x="7943" y="12625"/>
                  <a:pt x="7888" y="12488"/>
                  <a:pt x="7818" y="12365"/>
                </a:cubicBezTo>
                <a:cubicBezTo>
                  <a:pt x="7748" y="12241"/>
                  <a:pt x="7663" y="12131"/>
                  <a:pt x="7585" y="12072"/>
                </a:cubicBezTo>
                <a:cubicBezTo>
                  <a:pt x="7570" y="12061"/>
                  <a:pt x="7553" y="12051"/>
                  <a:pt x="7532" y="12042"/>
                </a:cubicBezTo>
                <a:cubicBezTo>
                  <a:pt x="7511" y="12032"/>
                  <a:pt x="7485" y="12024"/>
                  <a:pt x="7450" y="12017"/>
                </a:cubicBezTo>
                <a:cubicBezTo>
                  <a:pt x="7239" y="11975"/>
                  <a:pt x="6700" y="11971"/>
                  <a:pt x="4914" y="11970"/>
                </a:cubicBezTo>
                <a:lnTo>
                  <a:pt x="2375" y="11968"/>
                </a:lnTo>
                <a:close/>
                <a:moveTo>
                  <a:pt x="18984" y="11968"/>
                </a:moveTo>
                <a:lnTo>
                  <a:pt x="17421" y="11971"/>
                </a:lnTo>
                <a:lnTo>
                  <a:pt x="15857" y="11974"/>
                </a:lnTo>
                <a:lnTo>
                  <a:pt x="15700" y="12375"/>
                </a:lnTo>
                <a:cubicBezTo>
                  <a:pt x="15614" y="12596"/>
                  <a:pt x="15393" y="13128"/>
                  <a:pt x="15209" y="13556"/>
                </a:cubicBezTo>
                <a:cubicBezTo>
                  <a:pt x="15025" y="13985"/>
                  <a:pt x="14839" y="14418"/>
                  <a:pt x="14796" y="14520"/>
                </a:cubicBezTo>
                <a:cubicBezTo>
                  <a:pt x="14753" y="14622"/>
                  <a:pt x="14670" y="14814"/>
                  <a:pt x="14611" y="14947"/>
                </a:cubicBezTo>
                <a:cubicBezTo>
                  <a:pt x="14553" y="15080"/>
                  <a:pt x="14482" y="15264"/>
                  <a:pt x="14453" y="15355"/>
                </a:cubicBezTo>
                <a:cubicBezTo>
                  <a:pt x="14425" y="15446"/>
                  <a:pt x="14384" y="15531"/>
                  <a:pt x="14363" y="15543"/>
                </a:cubicBezTo>
                <a:cubicBezTo>
                  <a:pt x="14340" y="15555"/>
                  <a:pt x="14402" y="15749"/>
                  <a:pt x="14512" y="16007"/>
                </a:cubicBezTo>
                <a:cubicBezTo>
                  <a:pt x="14714" y="16481"/>
                  <a:pt x="15035" y="17255"/>
                  <a:pt x="15167" y="17585"/>
                </a:cubicBezTo>
                <a:cubicBezTo>
                  <a:pt x="15211" y="17695"/>
                  <a:pt x="15262" y="17803"/>
                  <a:pt x="15280" y="17823"/>
                </a:cubicBezTo>
                <a:cubicBezTo>
                  <a:pt x="15298" y="17842"/>
                  <a:pt x="15353" y="17957"/>
                  <a:pt x="15401" y="18079"/>
                </a:cubicBezTo>
                <a:cubicBezTo>
                  <a:pt x="15449" y="18200"/>
                  <a:pt x="15570" y="18504"/>
                  <a:pt x="15671" y="18753"/>
                </a:cubicBezTo>
                <a:lnTo>
                  <a:pt x="15854" y="19206"/>
                </a:lnTo>
                <a:lnTo>
                  <a:pt x="17431" y="19206"/>
                </a:lnTo>
                <a:lnTo>
                  <a:pt x="19009" y="19206"/>
                </a:lnTo>
                <a:lnTo>
                  <a:pt x="19152" y="18858"/>
                </a:lnTo>
                <a:cubicBezTo>
                  <a:pt x="19368" y="18333"/>
                  <a:pt x="19452" y="18135"/>
                  <a:pt x="19524" y="17982"/>
                </a:cubicBezTo>
                <a:cubicBezTo>
                  <a:pt x="19625" y="17767"/>
                  <a:pt x="19752" y="17469"/>
                  <a:pt x="19817" y="17295"/>
                </a:cubicBezTo>
                <a:cubicBezTo>
                  <a:pt x="19849" y="17209"/>
                  <a:pt x="19951" y="16970"/>
                  <a:pt x="20043" y="16766"/>
                </a:cubicBezTo>
                <a:cubicBezTo>
                  <a:pt x="20135" y="16561"/>
                  <a:pt x="20237" y="16332"/>
                  <a:pt x="20269" y="16256"/>
                </a:cubicBezTo>
                <a:cubicBezTo>
                  <a:pt x="20300" y="16179"/>
                  <a:pt x="20371" y="16008"/>
                  <a:pt x="20427" y="15877"/>
                </a:cubicBezTo>
                <a:cubicBezTo>
                  <a:pt x="20483" y="15746"/>
                  <a:pt x="20528" y="15614"/>
                  <a:pt x="20528" y="15583"/>
                </a:cubicBezTo>
                <a:cubicBezTo>
                  <a:pt x="20528" y="15551"/>
                  <a:pt x="20484" y="15432"/>
                  <a:pt x="20431" y="15319"/>
                </a:cubicBezTo>
                <a:cubicBezTo>
                  <a:pt x="20377" y="15206"/>
                  <a:pt x="20136" y="14651"/>
                  <a:pt x="19895" y="14084"/>
                </a:cubicBezTo>
                <a:cubicBezTo>
                  <a:pt x="19419" y="12968"/>
                  <a:pt x="19190" y="12432"/>
                  <a:pt x="19065" y="12149"/>
                </a:cubicBezTo>
                <a:lnTo>
                  <a:pt x="18984" y="11968"/>
                </a:lnTo>
                <a:close/>
                <a:moveTo>
                  <a:pt x="12709" y="12591"/>
                </a:moveTo>
                <a:lnTo>
                  <a:pt x="12692" y="13490"/>
                </a:lnTo>
                <a:lnTo>
                  <a:pt x="12675" y="14390"/>
                </a:lnTo>
                <a:lnTo>
                  <a:pt x="11076" y="14405"/>
                </a:lnTo>
                <a:lnTo>
                  <a:pt x="9477" y="14419"/>
                </a:lnTo>
                <a:lnTo>
                  <a:pt x="9477" y="16200"/>
                </a:lnTo>
                <a:lnTo>
                  <a:pt x="9477" y="17981"/>
                </a:lnTo>
                <a:lnTo>
                  <a:pt x="11076" y="17994"/>
                </a:lnTo>
                <a:lnTo>
                  <a:pt x="12675" y="18009"/>
                </a:lnTo>
                <a:lnTo>
                  <a:pt x="12685" y="18894"/>
                </a:lnTo>
                <a:cubicBezTo>
                  <a:pt x="12690" y="19380"/>
                  <a:pt x="12699" y="19768"/>
                  <a:pt x="12706" y="19756"/>
                </a:cubicBezTo>
                <a:cubicBezTo>
                  <a:pt x="12713" y="19744"/>
                  <a:pt x="12888" y="19284"/>
                  <a:pt x="13095" y="18733"/>
                </a:cubicBezTo>
                <a:cubicBezTo>
                  <a:pt x="13633" y="17303"/>
                  <a:pt x="13928" y="16530"/>
                  <a:pt x="14006" y="16344"/>
                </a:cubicBezTo>
                <a:cubicBezTo>
                  <a:pt x="14059" y="16219"/>
                  <a:pt x="14066" y="16162"/>
                  <a:pt x="14038" y="16094"/>
                </a:cubicBezTo>
                <a:cubicBezTo>
                  <a:pt x="14018" y="16045"/>
                  <a:pt x="13711" y="15237"/>
                  <a:pt x="13355" y="14298"/>
                </a:cubicBezTo>
                <a:lnTo>
                  <a:pt x="12709" y="12591"/>
                </a:lnTo>
                <a:close/>
                <a:moveTo>
                  <a:pt x="8674" y="14419"/>
                </a:moveTo>
                <a:lnTo>
                  <a:pt x="8674" y="16200"/>
                </a:lnTo>
                <a:lnTo>
                  <a:pt x="8674" y="17982"/>
                </a:lnTo>
                <a:lnTo>
                  <a:pt x="8757" y="17982"/>
                </a:lnTo>
                <a:lnTo>
                  <a:pt x="8841" y="17982"/>
                </a:lnTo>
                <a:lnTo>
                  <a:pt x="8841" y="16200"/>
                </a:lnTo>
                <a:lnTo>
                  <a:pt x="8841" y="14419"/>
                </a:lnTo>
                <a:lnTo>
                  <a:pt x="8757" y="14419"/>
                </a:lnTo>
                <a:lnTo>
                  <a:pt x="8674" y="14419"/>
                </a:lnTo>
                <a:close/>
                <a:moveTo>
                  <a:pt x="8975" y="14419"/>
                </a:moveTo>
                <a:lnTo>
                  <a:pt x="8975" y="16200"/>
                </a:lnTo>
                <a:lnTo>
                  <a:pt x="8975" y="17982"/>
                </a:lnTo>
                <a:lnTo>
                  <a:pt x="9176" y="17982"/>
                </a:lnTo>
                <a:lnTo>
                  <a:pt x="9377" y="17982"/>
                </a:lnTo>
                <a:lnTo>
                  <a:pt x="9377" y="16200"/>
                </a:lnTo>
                <a:lnTo>
                  <a:pt x="9377" y="14419"/>
                </a:lnTo>
                <a:lnTo>
                  <a:pt x="9176" y="14419"/>
                </a:lnTo>
                <a:lnTo>
                  <a:pt x="8975" y="14419"/>
                </a:lnTo>
                <a:close/>
              </a:path>
            </a:pathLst>
          </a:cu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nvSpPr>
        <p:spPr>
          <a:xfrm>
            <a:off x="1778356" y="5037960"/>
            <a:ext cx="20981401" cy="321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sz="5200"/>
            </a:pPr>
            <a:r>
              <a:t>QUESTION:</a:t>
            </a:r>
          </a:p>
          <a:p>
            <a:pPr algn="l">
              <a:spcBef>
                <a:spcPts val="5900"/>
              </a:spcBef>
              <a:defRPr b="1" sz="5200"/>
            </a:pPr>
            <a:r>
              <a:t>How would this principle affect the way you develop forms in your church, based on Scripture?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title"/>
          </p:nvPr>
        </p:nvSpPr>
        <p:spPr>
          <a:prstGeom prst="rect">
            <a:avLst/>
          </a:prstGeom>
        </p:spPr>
        <p:txBody>
          <a:bodyPr/>
          <a:lstStyle>
            <a:lvl1pPr defTabSz="536575">
              <a:defRPr sz="7279"/>
            </a:lvl1pPr>
          </a:lstStyle>
          <a:p>
            <a:pPr/>
            <a:r>
              <a:t>PRINCIPLES REGARDING FORM AND FUNCTION</a:t>
            </a:r>
          </a:p>
        </p:txBody>
      </p:sp>
      <p:sp>
        <p:nvSpPr>
          <p:cNvPr id="170" name="Shape 170"/>
          <p:cNvSpPr/>
          <p:nvPr/>
        </p:nvSpPr>
        <p:spPr>
          <a:xfrm>
            <a:off x="3768325" y="4031652"/>
            <a:ext cx="16847350" cy="863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1641763" indent="-1641763">
              <a:buSzPct val="100000"/>
              <a:buAutoNum type="alphaUcPeriod" startAt="1"/>
              <a:defRPr i="0" sz="7000" u="sng">
                <a:latin typeface="Avenir Next"/>
                <a:ea typeface="Avenir Next"/>
                <a:cs typeface="Avenir Next"/>
                <a:sym typeface="Avenir Next"/>
              </a:defRPr>
            </a:pPr>
            <a:r>
              <a:t>The Function Is More Important Than the Form</a:t>
            </a:r>
          </a:p>
          <a:p>
            <a:pPr marL="1641763" indent="-1641763">
              <a:buSzPct val="100000"/>
              <a:buAutoNum type="alphaUcPeriod" startAt="1"/>
              <a:defRPr i="0" sz="7000" u="sng">
                <a:latin typeface="Avenir Next"/>
                <a:ea typeface="Avenir Next"/>
                <a:cs typeface="Avenir Next"/>
                <a:sym typeface="Avenir Next"/>
              </a:defRPr>
            </a:pPr>
            <a:r>
              <a:t>Functions Are Absolute and Trans-Cultural; Forms Are Non-Absolute and Variable</a:t>
            </a:r>
          </a:p>
          <a:p>
            <a:pPr marL="1641763" indent="-1641763">
              <a:buSzPct val="100000"/>
              <a:buAutoNum type="alphaUcPeriod" startAt="1"/>
              <a:defRPr i="0" sz="7000" u="sng">
                <a:latin typeface="Avenir Next"/>
                <a:ea typeface="Avenir Next"/>
                <a:cs typeface="Avenir Next"/>
                <a:sym typeface="Avenir Next"/>
              </a:defRPr>
            </a:pPr>
            <a:r>
              <a:t>People Often Identify More with the Forms Than with the Function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prstGeom prst="rect">
            <a:avLst/>
          </a:prstGeom>
        </p:spPr>
        <p:txBody>
          <a:bodyPr/>
          <a:lstStyle>
            <a:lvl1pPr marL="1792223" indent="-1792223" defTabSz="635634">
              <a:buSzPct val="100000"/>
              <a:buAutoNum type="romanUcPeriod" startAt="1"/>
              <a:defRPr sz="8624"/>
            </a:lvl1pPr>
          </a:lstStyle>
          <a:p>
            <a:pPr/>
            <a:r>
              <a:t>FORM AND FUNCTION ILLUSTRATED</a:t>
            </a:r>
          </a:p>
        </p:txBody>
      </p:sp>
      <p:sp>
        <p:nvSpPr>
          <p:cNvPr id="124" name="Shape 124"/>
          <p:cNvSpPr/>
          <p:nvPr/>
        </p:nvSpPr>
        <p:spPr>
          <a:xfrm>
            <a:off x="1794002" y="6223478"/>
            <a:ext cx="20795997" cy="436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i="0" sz="7000">
                <a:latin typeface="Helvetica Light"/>
                <a:ea typeface="Helvetica Light"/>
                <a:cs typeface="Helvetica Light"/>
                <a:sym typeface="Helvetica Light"/>
              </a:defRPr>
            </a:pPr>
            <a:r>
              <a:t>Function = an activity that needs to be performed</a:t>
            </a:r>
          </a:p>
          <a:p>
            <a:pPr>
              <a:defRPr i="0" sz="7000">
                <a:latin typeface="Helvetica Light"/>
                <a:ea typeface="Helvetica Light"/>
                <a:cs typeface="Helvetica Light"/>
                <a:sym typeface="Helvetica Light"/>
              </a:defRPr>
            </a:pPr>
          </a:p>
          <a:p>
            <a:pPr>
              <a:defRPr i="0" sz="7000">
                <a:latin typeface="Helvetica Light"/>
                <a:ea typeface="Helvetica Light"/>
                <a:cs typeface="Helvetica Light"/>
                <a:sym typeface="Helvetica Light"/>
              </a:defRPr>
            </a:pPr>
            <a:r>
              <a:t>Form = the method chosen to carry out the function</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nvSpPr>
        <p:spPr>
          <a:xfrm>
            <a:off x="3695563" y="4876800"/>
            <a:ext cx="16992874" cy="3962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spcBef>
                <a:spcPts val="5900"/>
              </a:spcBef>
              <a:defRPr b="1" sz="5200"/>
            </a:pPr>
            <a:r>
              <a:t>Question:</a:t>
            </a:r>
          </a:p>
          <a:p>
            <a:pPr algn="l">
              <a:spcBef>
                <a:spcPts val="5900"/>
              </a:spcBef>
              <a:defRPr b="1" sz="5200"/>
            </a:pPr>
            <a:r>
              <a:t>Can you think of some forms people get attached to?</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ph type="title"/>
          </p:nvPr>
        </p:nvSpPr>
        <p:spPr>
          <a:prstGeom prst="rect">
            <a:avLst/>
          </a:prstGeom>
        </p:spPr>
        <p:txBody>
          <a:bodyPr/>
          <a:lstStyle>
            <a:lvl1pPr defTabSz="536575">
              <a:defRPr sz="7279"/>
            </a:lvl1pPr>
          </a:lstStyle>
          <a:p>
            <a:pPr/>
            <a:r>
              <a:t>PRINCIPLES REGARDING FORM AND FUNCTION</a:t>
            </a:r>
          </a:p>
        </p:txBody>
      </p:sp>
      <p:sp>
        <p:nvSpPr>
          <p:cNvPr id="175" name="Shape 175"/>
          <p:cNvSpPr/>
          <p:nvPr/>
        </p:nvSpPr>
        <p:spPr>
          <a:xfrm>
            <a:off x="1877419" y="3530599"/>
            <a:ext cx="21005802" cy="741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1641763" indent="-1641763">
              <a:buSzPct val="100000"/>
              <a:buAutoNum type="alphaUcPeriod" startAt="1"/>
              <a:defRPr i="0" sz="7000" u="sng">
                <a:latin typeface="Avenir Next"/>
                <a:ea typeface="Avenir Next"/>
                <a:cs typeface="Avenir Next"/>
                <a:sym typeface="Avenir Next"/>
              </a:defRPr>
            </a:pPr>
            <a:r>
              <a:t>The Function Is More Important Than the Form</a:t>
            </a:r>
          </a:p>
          <a:p>
            <a:pPr marL="1641763" indent="-1641763">
              <a:buSzPct val="100000"/>
              <a:buAutoNum type="alphaUcPeriod" startAt="1"/>
              <a:defRPr i="0" sz="7000" u="sng">
                <a:latin typeface="Avenir Next"/>
                <a:ea typeface="Avenir Next"/>
                <a:cs typeface="Avenir Next"/>
                <a:sym typeface="Avenir Next"/>
              </a:defRPr>
            </a:pPr>
            <a:r>
              <a:t>Functions Are Absolute and Trans-Cultural; Forms Are Non-Absolute and Variable</a:t>
            </a:r>
          </a:p>
          <a:p>
            <a:pPr marL="1641763" indent="-1641763">
              <a:buSzPct val="100000"/>
              <a:buAutoNum type="alphaUcPeriod" startAt="1"/>
              <a:defRPr i="0" sz="7000" u="sng">
                <a:latin typeface="Avenir Next"/>
                <a:ea typeface="Avenir Next"/>
                <a:cs typeface="Avenir Next"/>
                <a:sym typeface="Avenir Next"/>
              </a:defRPr>
            </a:pPr>
            <a:r>
              <a:t>People Often Identify More with the Forms Than with the Function</a:t>
            </a:r>
          </a:p>
          <a:p>
            <a:pPr marL="1641763" indent="-1641763">
              <a:buSzPct val="100000"/>
              <a:buAutoNum type="alphaUcPeriod" startAt="1"/>
              <a:defRPr i="0" sz="7000" u="sng">
                <a:latin typeface="Avenir Next"/>
                <a:ea typeface="Avenir Next"/>
                <a:cs typeface="Avenir Next"/>
                <a:sym typeface="Avenir Next"/>
              </a:defRPr>
            </a:pPr>
            <a:r>
              <a:t>Forms Should Not Be Changed Carelessly</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lvl1pPr defTabSz="536575">
              <a:defRPr sz="7279"/>
            </a:lvl1pPr>
          </a:lstStyle>
          <a:p>
            <a:pPr/>
            <a:r>
              <a:t>PRINCIPLES REGARDING FORM AND FUNCTION</a:t>
            </a:r>
          </a:p>
        </p:txBody>
      </p:sp>
      <p:sp>
        <p:nvSpPr>
          <p:cNvPr id="178" name="Shape 178"/>
          <p:cNvSpPr/>
          <p:nvPr/>
        </p:nvSpPr>
        <p:spPr>
          <a:xfrm>
            <a:off x="1877419" y="3530600"/>
            <a:ext cx="21005802" cy="863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1641763" indent="-1641763">
              <a:buSzPct val="100000"/>
              <a:buAutoNum type="alphaUcPeriod" startAt="1"/>
              <a:defRPr i="0" sz="7000" u="sng">
                <a:latin typeface="Avenir Next"/>
                <a:ea typeface="Avenir Next"/>
                <a:cs typeface="Avenir Next"/>
                <a:sym typeface="Avenir Next"/>
              </a:defRPr>
            </a:pPr>
            <a:r>
              <a:t>The Function Is More Important Than the Form</a:t>
            </a:r>
          </a:p>
          <a:p>
            <a:pPr marL="1641763" indent="-1641763">
              <a:buSzPct val="100000"/>
              <a:buAutoNum type="alphaUcPeriod" startAt="1"/>
              <a:defRPr i="0" sz="7000" u="sng">
                <a:latin typeface="Avenir Next"/>
                <a:ea typeface="Avenir Next"/>
                <a:cs typeface="Avenir Next"/>
                <a:sym typeface="Avenir Next"/>
              </a:defRPr>
            </a:pPr>
            <a:r>
              <a:t>Functions Are Absolute and Trans-Cultural; Forms Are Non-Absolute and Variable</a:t>
            </a:r>
          </a:p>
          <a:p>
            <a:pPr marL="1641763" indent="-1641763">
              <a:buSzPct val="100000"/>
              <a:buAutoNum type="alphaUcPeriod" startAt="1"/>
              <a:defRPr i="0" sz="7000" u="sng">
                <a:latin typeface="Avenir Next"/>
                <a:ea typeface="Avenir Next"/>
                <a:cs typeface="Avenir Next"/>
                <a:sym typeface="Avenir Next"/>
              </a:defRPr>
            </a:pPr>
            <a:r>
              <a:t>People Often Identify More with the Forms Than with the Function</a:t>
            </a:r>
          </a:p>
          <a:p>
            <a:pPr marL="1641763" indent="-1641763">
              <a:buSzPct val="100000"/>
              <a:buAutoNum type="alphaUcPeriod" startAt="1"/>
              <a:defRPr i="0" sz="7000" u="sng">
                <a:latin typeface="Avenir Next"/>
                <a:ea typeface="Avenir Next"/>
                <a:cs typeface="Avenir Next"/>
                <a:sym typeface="Avenir Next"/>
              </a:defRPr>
            </a:pPr>
            <a:r>
              <a:t>Forms Should Not Be Changed Carelessly</a:t>
            </a:r>
          </a:p>
          <a:p>
            <a:pPr marL="1641763" indent="-1641763">
              <a:buSzPct val="100000"/>
              <a:buAutoNum type="alphaUcPeriod" startAt="1"/>
              <a:defRPr i="0" sz="7000" u="sng">
                <a:latin typeface="Avenir Next"/>
                <a:ea typeface="Avenir Next"/>
                <a:cs typeface="Avenir Next"/>
                <a:sym typeface="Avenir Next"/>
              </a:defRPr>
            </a:pPr>
            <a:r>
              <a:t>When Forms Freeze, Churches Die</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title"/>
          </p:nvPr>
        </p:nvSpPr>
        <p:spPr>
          <a:prstGeom prst="rect">
            <a:avLst/>
          </a:prstGeom>
        </p:spPr>
        <p:txBody>
          <a:bodyPr/>
          <a:lstStyle>
            <a:lvl1pPr defTabSz="619125">
              <a:defRPr sz="8400"/>
            </a:lvl1pPr>
          </a:lstStyle>
          <a:p>
            <a:pPr/>
            <a:r>
              <a:t>IMPLICATIONS OF FORM AND FUNCTION</a:t>
            </a:r>
          </a:p>
        </p:txBody>
      </p:sp>
      <p:sp>
        <p:nvSpPr>
          <p:cNvPr id="181" name="Shape 181"/>
          <p:cNvSpPr/>
          <p:nvPr/>
        </p:nvSpPr>
        <p:spPr>
          <a:xfrm>
            <a:off x="1600819" y="3555999"/>
            <a:ext cx="21182361" cy="858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1163781" indent="-1163781">
              <a:spcBef>
                <a:spcPts val="6200"/>
              </a:spcBef>
              <a:buSzPct val="120000"/>
              <a:buChar char="•"/>
              <a:defRPr i="0" sz="8400">
                <a:latin typeface="Helvetica Light"/>
                <a:ea typeface="Helvetica Light"/>
                <a:cs typeface="Helvetica Light"/>
                <a:sym typeface="Helvetica Light"/>
              </a:defRPr>
            </a:pPr>
            <a:r>
              <a:t>Biblical function is what must be done—it was given by God and should not be altered.</a:t>
            </a:r>
          </a:p>
          <a:p>
            <a:pPr marL="1163781" indent="-1163781">
              <a:spcBef>
                <a:spcPts val="6200"/>
              </a:spcBef>
              <a:buSzPct val="120000"/>
              <a:buChar char="•"/>
              <a:defRPr i="0" sz="8400">
                <a:latin typeface="Helvetica Light"/>
                <a:ea typeface="Helvetica Light"/>
                <a:cs typeface="Helvetica Light"/>
                <a:sym typeface="Helvetica Light"/>
              </a:defRPr>
            </a:pPr>
            <a:r>
              <a:t>Biblical form is how we do the function—it is cultural and should be adjusted as needed</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nvSpPr>
        <p:spPr>
          <a:xfrm>
            <a:off x="843839" y="1814941"/>
            <a:ext cx="22696321" cy="10452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sz="4300"/>
            </a:pPr>
            <a:r>
              <a:t>QUESTIONS</a:t>
            </a:r>
          </a:p>
          <a:p>
            <a:pPr algn="l">
              <a:spcBef>
                <a:spcPts val="5900"/>
              </a:spcBef>
              <a:defRPr b="1" sz="4300"/>
            </a:pPr>
            <a:r>
              <a:t>Do the forms in your church experience serve a purpose / biblical function?</a:t>
            </a:r>
          </a:p>
          <a:p>
            <a:pPr algn="l">
              <a:spcBef>
                <a:spcPts val="5900"/>
              </a:spcBef>
              <a:defRPr b="1" sz="4300"/>
            </a:pPr>
            <a:r>
              <a:t>Which forms are a hindrance to bringing the Gospel to the lost?  To bringing a new convert into the life of the church?</a:t>
            </a:r>
          </a:p>
          <a:p>
            <a:pPr algn="l">
              <a:spcBef>
                <a:spcPts val="5900"/>
              </a:spcBef>
              <a:defRPr b="1" sz="4300"/>
            </a:pPr>
            <a:r>
              <a:t>In what ways are your forms strange and foreign to new converts?</a:t>
            </a:r>
          </a:p>
          <a:p>
            <a:pPr algn="l">
              <a:spcBef>
                <a:spcPts val="5900"/>
              </a:spcBef>
              <a:defRPr b="1" sz="4300"/>
            </a:pPr>
            <a:r>
              <a:t>How could you develop forms that would be more comfortable to new converts without compromising biblical principles?  Describe how these forms are relevant to your target group culture in worship, fellowship, sacraments, tithing, and biblical instruction</a:t>
            </a:r>
          </a:p>
          <a:p>
            <a:pPr algn="l">
              <a:spcBef>
                <a:spcPts val="5900"/>
              </a:spcBef>
              <a:defRPr b="1" sz="4300"/>
            </a:pPr>
            <a:r>
              <a:t>When are forms sinful?  Why?  Give examples and validate with a biblical principle.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p:nvPr>
        </p:nvSpPr>
        <p:spPr>
          <a:prstGeom prst="rect">
            <a:avLst/>
          </a:prstGeom>
        </p:spPr>
        <p:txBody>
          <a:bodyPr/>
          <a:lstStyle/>
          <a:p>
            <a:pPr/>
            <a:r>
              <a:t>Getting Food</a:t>
            </a:r>
          </a:p>
        </p:txBody>
      </p:sp>
      <p:sp>
        <p:nvSpPr>
          <p:cNvPr id="127" name="Shape 127"/>
          <p:cNvSpPr/>
          <p:nvPr/>
        </p:nvSpPr>
        <p:spPr>
          <a:xfrm>
            <a:off x="661768" y="4100882"/>
            <a:ext cx="23060463" cy="8191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i="0" sz="3200">
                <a:latin typeface="Helvetica Light"/>
                <a:ea typeface="Helvetica Light"/>
                <a:cs typeface="Helvetica Light"/>
                <a:sym typeface="Helvetica Light"/>
              </a:defRPr>
            </a:pPr>
            <a:r>
              <a:t>How do you decide which is the best form for you? </a:t>
            </a:r>
          </a:p>
          <a:p>
            <a:pPr marL="540327" indent="-540327" algn="l">
              <a:spcBef>
                <a:spcPts val="5900"/>
              </a:spcBef>
              <a:buSzPct val="100000"/>
              <a:buChar char="•"/>
              <a:defRPr i="0" sz="3200">
                <a:latin typeface="Helvetica Light"/>
                <a:ea typeface="Helvetica Light"/>
                <a:cs typeface="Helvetica Light"/>
                <a:sym typeface="Helvetica Light"/>
              </a:defRPr>
            </a:pPr>
            <a:r>
              <a:t>Some of the factors for the decision come from internal sources, such as abilities and preferences.  Do you have a good eye and donʼt mind being alone for long periods of time?  Then you might do better as a hunter.  If not, stick with farming.</a:t>
            </a:r>
          </a:p>
          <a:p>
            <a:pPr marL="540327" indent="-540327" algn="l">
              <a:spcBef>
                <a:spcPts val="5900"/>
              </a:spcBef>
              <a:buSzPct val="100000"/>
              <a:buChar char="•"/>
              <a:defRPr i="0" sz="3200">
                <a:latin typeface="Helvetica Light"/>
                <a:ea typeface="Helvetica Light"/>
                <a:cs typeface="Helvetica Light"/>
                <a:sym typeface="Helvetica Light"/>
              </a:defRPr>
            </a:pPr>
            <a:r>
              <a:t>Some of the factors are external, depending on your environment. Do you live on or near good productive land?  If so, you might do well to be a farmer.</a:t>
            </a:r>
          </a:p>
          <a:p>
            <a:pPr marL="540327" indent="-540327" algn="l">
              <a:spcBef>
                <a:spcPts val="5900"/>
              </a:spcBef>
              <a:buSzPct val="100000"/>
              <a:buChar char="•"/>
              <a:defRPr i="0" sz="3200">
                <a:latin typeface="Helvetica Light"/>
                <a:ea typeface="Helvetica Light"/>
                <a:cs typeface="Helvetica Light"/>
                <a:sym typeface="Helvetica Light"/>
              </a:defRPr>
            </a:pPr>
            <a:r>
              <a:t>Some of the factors are cultural, depending on the ideas of the society you are in.  Are farmers prized because they add to the amount of crops in the village, or are hunters prized for their skill in case of war?</a:t>
            </a:r>
          </a:p>
          <a:p>
            <a:pPr marL="540327" indent="-540327" algn="l">
              <a:spcBef>
                <a:spcPts val="5900"/>
              </a:spcBef>
              <a:buSzPct val="100000"/>
              <a:buChar char="•"/>
              <a:defRPr i="0" sz="3200">
                <a:latin typeface="Helvetica Light"/>
                <a:ea typeface="Helvetica Light"/>
                <a:cs typeface="Helvetica Light"/>
                <a:sym typeface="Helvetica Light"/>
              </a:defRPr>
            </a:pPr>
            <a:r>
              <a:t>Some of the factors may be moral.  Is the killing of animals looked upon as immoral?</a:t>
            </a:r>
          </a:p>
          <a:p>
            <a:pPr marL="540327" indent="-540327" algn="l">
              <a:spcBef>
                <a:spcPts val="5900"/>
              </a:spcBef>
              <a:buSzPct val="100000"/>
              <a:buChar char="•"/>
              <a:defRPr i="0" sz="3200">
                <a:latin typeface="Helvetica Light"/>
                <a:ea typeface="Helvetica Light"/>
                <a:cs typeface="Helvetica Light"/>
                <a:sym typeface="Helvetica Light"/>
              </a:defRPr>
            </a:pPr>
            <a:r>
              <a:t>Another factor is tradition.  What did your parents and their parents do?</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xfrm>
            <a:off x="1778000" y="1057071"/>
            <a:ext cx="20828001" cy="4648201"/>
          </a:xfrm>
          <a:prstGeom prst="rect">
            <a:avLst/>
          </a:prstGeom>
        </p:spPr>
        <p:txBody>
          <a:bodyPr/>
          <a:lstStyle>
            <a:lvl1pPr marL="1745672" indent="-1745672">
              <a:buSzPct val="100000"/>
              <a:buAutoNum type="romanUcPeriod" startAt="1"/>
              <a:defRPr sz="8400">
                <a:latin typeface="Helvetica Light"/>
                <a:ea typeface="Helvetica Light"/>
                <a:cs typeface="Helvetica Light"/>
                <a:sym typeface="Helvetica Light"/>
              </a:defRPr>
            </a:lvl1pPr>
          </a:lstStyle>
          <a:p>
            <a:pPr/>
            <a:r>
              <a:t>FORM AND FUNCTION IN THE CHURCH</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xfrm>
            <a:off x="1778000" y="1057071"/>
            <a:ext cx="20828000" cy="4648201"/>
          </a:xfrm>
          <a:prstGeom prst="rect">
            <a:avLst/>
          </a:prstGeom>
        </p:spPr>
        <p:txBody>
          <a:bodyPr/>
          <a:lstStyle>
            <a:lvl1pPr marL="1745672" indent="-1745672">
              <a:buSzPct val="100000"/>
              <a:buAutoNum type="romanUcPeriod" startAt="1"/>
              <a:defRPr sz="8400">
                <a:latin typeface="Helvetica Light"/>
                <a:ea typeface="Helvetica Light"/>
                <a:cs typeface="Helvetica Light"/>
                <a:sym typeface="Helvetica Light"/>
              </a:defRPr>
            </a:lvl1pPr>
          </a:lstStyle>
          <a:p>
            <a:pPr/>
            <a:r>
              <a:t>FORM AND FUNCTION IN THE CHURCH</a:t>
            </a:r>
          </a:p>
        </p:txBody>
      </p:sp>
      <p:sp>
        <p:nvSpPr>
          <p:cNvPr id="132" name="Shape 132"/>
          <p:cNvSpPr/>
          <p:nvPr/>
        </p:nvSpPr>
        <p:spPr>
          <a:xfrm>
            <a:off x="7203448" y="5435599"/>
            <a:ext cx="9977105" cy="284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Church Functions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xfrm>
            <a:off x="1778000" y="1057071"/>
            <a:ext cx="20828000" cy="4648201"/>
          </a:xfrm>
          <a:prstGeom prst="rect">
            <a:avLst/>
          </a:prstGeom>
        </p:spPr>
        <p:txBody>
          <a:bodyPr/>
          <a:lstStyle>
            <a:lvl1pPr marL="1745672" indent="-1745672">
              <a:buSzPct val="100000"/>
              <a:buAutoNum type="romanUcPeriod" startAt="1"/>
              <a:defRPr sz="8400">
                <a:latin typeface="Helvetica Light"/>
                <a:ea typeface="Helvetica Light"/>
                <a:cs typeface="Helvetica Light"/>
                <a:sym typeface="Helvetica Light"/>
              </a:defRPr>
            </a:lvl1pPr>
          </a:lstStyle>
          <a:p>
            <a:pPr/>
            <a:r>
              <a:t>FORM AND FUNCTION IN THE CHURCH</a:t>
            </a:r>
          </a:p>
        </p:txBody>
      </p:sp>
      <p:sp>
        <p:nvSpPr>
          <p:cNvPr id="135" name="Shape 135"/>
          <p:cNvSpPr/>
          <p:nvPr/>
        </p:nvSpPr>
        <p:spPr>
          <a:xfrm>
            <a:off x="7203448" y="5435599"/>
            <a:ext cx="9977105" cy="284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1"/>
              <a:defRPr i="0" sz="7900" u="sng">
                <a:latin typeface="Avenir Next"/>
                <a:ea typeface="Avenir Next"/>
                <a:cs typeface="Avenir Next"/>
                <a:sym typeface="Avenir Next"/>
              </a:defRPr>
            </a:lvl1pPr>
          </a:lstStyle>
          <a:p>
            <a:pPr/>
            <a:r>
              <a:t>Church Functions</a:t>
            </a:r>
          </a:p>
        </p:txBody>
      </p:sp>
      <p:sp>
        <p:nvSpPr>
          <p:cNvPr id="136" name="Shape 136"/>
          <p:cNvSpPr/>
          <p:nvPr/>
        </p:nvSpPr>
        <p:spPr>
          <a:xfrm>
            <a:off x="2788023" y="8465299"/>
            <a:ext cx="19268480" cy="2425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spcBef>
                <a:spcPts val="5900"/>
              </a:spcBef>
              <a:defRPr b="1" sz="5200"/>
            </a:pPr>
            <a:r>
              <a:t>QUESTION:</a:t>
            </a:r>
          </a:p>
          <a:p>
            <a:pPr algn="l">
              <a:spcBef>
                <a:spcPts val="5900"/>
              </a:spcBef>
              <a:defRPr b="1" sz="5200"/>
            </a:pPr>
            <a:r>
              <a:t>Can you come up with some examples of Church Functions?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xfrm>
            <a:off x="1778000" y="1057071"/>
            <a:ext cx="20828000" cy="4648201"/>
          </a:xfrm>
          <a:prstGeom prst="rect">
            <a:avLst/>
          </a:prstGeom>
        </p:spPr>
        <p:txBody>
          <a:bodyPr/>
          <a:lstStyle>
            <a:lvl1pPr marL="1745672" indent="-1745672">
              <a:buSzPct val="100000"/>
              <a:buAutoNum type="romanUcPeriod" startAt="1"/>
              <a:defRPr sz="8400">
                <a:latin typeface="Helvetica Light"/>
                <a:ea typeface="Helvetica Light"/>
                <a:cs typeface="Helvetica Light"/>
                <a:sym typeface="Helvetica Light"/>
              </a:defRPr>
            </a:lvl1pPr>
          </a:lstStyle>
          <a:p>
            <a:pPr/>
            <a:r>
              <a:t>FORM AND FUNCTION IN THE CHURCH</a:t>
            </a:r>
          </a:p>
        </p:txBody>
      </p:sp>
      <p:sp>
        <p:nvSpPr>
          <p:cNvPr id="139" name="Shape 139"/>
          <p:cNvSpPr/>
          <p:nvPr/>
        </p:nvSpPr>
        <p:spPr>
          <a:xfrm>
            <a:off x="7992543" y="5435599"/>
            <a:ext cx="8398914" cy="284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Church Forms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xfrm>
            <a:off x="1778000" y="1057071"/>
            <a:ext cx="20828000" cy="4648201"/>
          </a:xfrm>
          <a:prstGeom prst="rect">
            <a:avLst/>
          </a:prstGeom>
        </p:spPr>
        <p:txBody>
          <a:bodyPr/>
          <a:lstStyle>
            <a:lvl1pPr marL="1745672" indent="-1745672">
              <a:buSzPct val="100000"/>
              <a:buAutoNum type="romanUcPeriod" startAt="1"/>
              <a:defRPr sz="8400">
                <a:latin typeface="Helvetica Light"/>
                <a:ea typeface="Helvetica Light"/>
                <a:cs typeface="Helvetica Light"/>
                <a:sym typeface="Helvetica Light"/>
              </a:defRPr>
            </a:lvl1pPr>
          </a:lstStyle>
          <a:p>
            <a:pPr/>
            <a:r>
              <a:t>FORM AND FUNCTION IN THE CHURCH</a:t>
            </a:r>
          </a:p>
        </p:txBody>
      </p:sp>
      <p:sp>
        <p:nvSpPr>
          <p:cNvPr id="142" name="Shape 142"/>
          <p:cNvSpPr/>
          <p:nvPr/>
        </p:nvSpPr>
        <p:spPr>
          <a:xfrm>
            <a:off x="7992543" y="5435599"/>
            <a:ext cx="8398914" cy="284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2"/>
              <a:defRPr i="0" sz="7900" u="sng">
                <a:latin typeface="Avenir Next"/>
                <a:ea typeface="Avenir Next"/>
                <a:cs typeface="Avenir Next"/>
                <a:sym typeface="Avenir Next"/>
              </a:defRPr>
            </a:lvl1pPr>
          </a:lstStyle>
          <a:p>
            <a:pPr/>
            <a:r>
              <a:t>Church Forms</a:t>
            </a:r>
          </a:p>
        </p:txBody>
      </p:sp>
      <p:sp>
        <p:nvSpPr>
          <p:cNvPr id="143" name="Shape 143"/>
          <p:cNvSpPr/>
          <p:nvPr/>
        </p:nvSpPr>
        <p:spPr>
          <a:xfrm>
            <a:off x="3189182" y="8145144"/>
            <a:ext cx="18681602" cy="3962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spcBef>
                <a:spcPts val="5900"/>
              </a:spcBef>
              <a:defRPr b="1" sz="5200"/>
            </a:pPr>
            <a:r>
              <a:t>QUESTION:</a:t>
            </a:r>
          </a:p>
          <a:p>
            <a:pPr algn="l">
              <a:spcBef>
                <a:spcPts val="5900"/>
              </a:spcBef>
              <a:defRPr b="1" sz="5200"/>
            </a:pPr>
            <a:r>
              <a:t>Can you come up with some examples of Church FORMS?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title"/>
          </p:nvPr>
        </p:nvSpPr>
        <p:spPr>
          <a:xfrm>
            <a:off x="1778000" y="1057071"/>
            <a:ext cx="20828000" cy="4648201"/>
          </a:xfrm>
          <a:prstGeom prst="rect">
            <a:avLst/>
          </a:prstGeom>
        </p:spPr>
        <p:txBody>
          <a:bodyPr/>
          <a:lstStyle>
            <a:lvl1pPr marL="1745672" indent="-1745672">
              <a:buSzPct val="100000"/>
              <a:buAutoNum type="romanUcPeriod" startAt="1"/>
              <a:defRPr sz="8400">
                <a:latin typeface="Helvetica Light"/>
                <a:ea typeface="Helvetica Light"/>
                <a:cs typeface="Helvetica Light"/>
                <a:sym typeface="Helvetica Light"/>
              </a:defRPr>
            </a:lvl1pPr>
          </a:lstStyle>
          <a:p>
            <a:pPr/>
            <a:r>
              <a:t>FORM AND FUNCTION IN THE CHURCH</a:t>
            </a:r>
          </a:p>
        </p:txBody>
      </p:sp>
      <p:sp>
        <p:nvSpPr>
          <p:cNvPr id="146" name="Shape 146"/>
          <p:cNvSpPr/>
          <p:nvPr/>
        </p:nvSpPr>
        <p:spPr>
          <a:xfrm>
            <a:off x="4713257" y="5435599"/>
            <a:ext cx="14957486" cy="284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lphaUcPeriod" startAt="3"/>
              <a:defRPr i="0" sz="7900" u="sng">
                <a:latin typeface="Avenir Next"/>
                <a:ea typeface="Avenir Next"/>
                <a:cs typeface="Avenir Next"/>
                <a:sym typeface="Avenir Next"/>
              </a:defRPr>
            </a:lvl1pPr>
          </a:lstStyle>
          <a:p>
            <a:pPr/>
            <a:r>
              <a:t>Form and Function Together</a:t>
            </a:r>
          </a:p>
        </p:txBody>
      </p:sp>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