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p:nvPr>
            <p:ph type="sldImg"/>
          </p:nvPr>
        </p:nvSpPr>
        <p:spPr>
          <a:xfrm>
            <a:off x="1143000" y="685800"/>
            <a:ext cx="4572000" cy="3429000"/>
          </a:xfrm>
          <a:prstGeom prst="rect">
            <a:avLst/>
          </a:prstGeom>
        </p:spPr>
        <p:txBody>
          <a:bodyPr/>
          <a:lstStyle/>
          <a:p>
            <a:pPr/>
          </a:p>
        </p:txBody>
      </p:sp>
      <p:sp>
        <p:nvSpPr>
          <p:cNvPr id="118" name="Shape 1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6972280"/>
            <a:ext cx="20828000" cy="2431916"/>
          </a:xfrm>
          <a:prstGeom prst="rect">
            <a:avLst/>
          </a:prstGeom>
        </p:spPr>
        <p:txBody>
          <a:bodyPr anchor="b"/>
          <a:lstStyle/>
          <a:p>
            <a:pPr/>
            <a:r>
              <a:t>Title Text</a:t>
            </a:r>
          </a:p>
        </p:txBody>
      </p:sp>
      <p:sp>
        <p:nvSpPr>
          <p:cNvPr id="12" name="Shape 12"/>
          <p:cNvSpPr/>
          <p:nvPr>
            <p:ph type="body" sz="quarter" idx="1"/>
          </p:nvPr>
        </p:nvSpPr>
        <p:spPr>
          <a:xfrm>
            <a:off x="1778000" y="10119437"/>
            <a:ext cx="20828000" cy="2043618"/>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pic>
        <p:nvPicPr>
          <p:cNvPr id="13" name="New Life Church Teesside_logo life groups-01.png"/>
          <p:cNvPicPr>
            <a:picLocks noChangeAspect="1"/>
          </p:cNvPicPr>
          <p:nvPr/>
        </p:nvPicPr>
        <p:blipFill>
          <a:blip r:embed="rId2">
            <a:extLst/>
          </a:blip>
          <a:stretch>
            <a:fillRect/>
          </a:stretch>
        </p:blipFill>
        <p:spPr>
          <a:xfrm>
            <a:off x="10076942" y="902033"/>
            <a:ext cx="4230117" cy="4238379"/>
          </a:xfrm>
          <a:prstGeom prst="rect">
            <a:avLst/>
          </a:prstGeom>
          <a:ln w="25400">
            <a:miter lim="400000"/>
          </a:ln>
          <a:effectLst>
            <a:reflection blurRad="0" stA="100000" stPos="0" endA="0" endPos="40000" dist="0" dir="5400000" fadeDir="5400000" sx="100000" sy="-100000" kx="0" ky="0" algn="bl" rotWithShape="0"/>
          </a:effectLst>
        </p:spPr>
      </p:pic>
      <p:sp>
        <p:nvSpPr>
          <p:cNvPr id="14" name="Shape 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4" name="Shape 94"/>
          <p:cNvSpPr/>
          <p:nvPr>
            <p:ph type="body" sz="quarter" idx="13"/>
          </p:nvPr>
        </p:nvSpPr>
        <p:spPr>
          <a:xfrm>
            <a:off x="2387600" y="8953500"/>
            <a:ext cx="19621500" cy="787400"/>
          </a:xfrm>
          <a:prstGeom prst="rect">
            <a:avLst/>
          </a:prstGeom>
        </p:spPr>
        <p:txBody>
          <a:bodyPr anchor="t">
            <a:spAutoFit/>
          </a:bodyPr>
          <a:lstStyle>
            <a:lvl1pPr marL="0" indent="0" algn="ctr">
              <a:spcBef>
                <a:spcPts val="0"/>
              </a:spcBef>
              <a:buSzTx/>
              <a:buNone/>
              <a:defRPr i="1" sz="4500"/>
            </a:lvl1pPr>
          </a:lstStyle>
          <a:p>
            <a:pPr/>
            <a:r>
              <a:t>–Johnny Appleseed</a:t>
            </a:r>
          </a:p>
        </p:txBody>
      </p:sp>
      <p:sp>
        <p:nvSpPr>
          <p:cNvPr id="95" name="Shape 95"/>
          <p:cNvSpPr/>
          <p:nvPr>
            <p:ph type="body" sz="quarter" idx="14"/>
          </p:nvPr>
        </p:nvSpPr>
        <p:spPr>
          <a:xfrm>
            <a:off x="2387600" y="6007099"/>
            <a:ext cx="19621500" cy="965201"/>
          </a:xfrm>
          <a:prstGeom prst="rect">
            <a:avLst/>
          </a:prstGeom>
        </p:spPr>
        <p:txBody>
          <a:bodyPr>
            <a:spAutoFit/>
          </a:bodyPr>
          <a:lstStyle>
            <a:lvl1pPr marL="0" indent="0" algn="ctr">
              <a:spcBef>
                <a:spcPts val="0"/>
              </a:spcBef>
              <a:buSzTx/>
              <a:buNone/>
              <a:defRPr sz="5700"/>
            </a:lvl1pPr>
          </a:lstStyle>
          <a:p>
            <a:pPr/>
            <a:r>
              <a:t>“Type a quote here.” </a:t>
            </a: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3" name="Shape 103"/>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1" name="Shape 1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1" name="Shape 21"/>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2" name="Shape 22"/>
          <p:cNvSpPr/>
          <p:nvPr>
            <p:ph type="title"/>
          </p:nvPr>
        </p:nvSpPr>
        <p:spPr>
          <a:xfrm>
            <a:off x="635000" y="9448800"/>
            <a:ext cx="23114000" cy="2006600"/>
          </a:xfrm>
          <a:prstGeom prst="rect">
            <a:avLst/>
          </a:prstGeom>
        </p:spPr>
        <p:txBody>
          <a:bodyPr anchor="b"/>
          <a:lstStyle/>
          <a:p>
            <a:pPr/>
            <a:r>
              <a:t>Title Text</a:t>
            </a:r>
          </a:p>
        </p:txBody>
      </p:sp>
      <p:sp>
        <p:nvSpPr>
          <p:cNvPr id="23" name="Shape 23"/>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24" name="Shape 2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1" name="Shape 31"/>
          <p:cNvSpPr/>
          <p:nvPr>
            <p:ph type="title"/>
          </p:nvPr>
        </p:nvSpPr>
        <p:spPr>
          <a:xfrm>
            <a:off x="1778000" y="4533900"/>
            <a:ext cx="20828000" cy="4648200"/>
          </a:xfrm>
          <a:prstGeom prst="rect">
            <a:avLst/>
          </a:prstGeom>
        </p:spPr>
        <p:txBody>
          <a:bodyPr/>
          <a:lstStyle/>
          <a:p>
            <a:pPr/>
            <a:r>
              <a:t>Title Text</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9" name="Shape 39"/>
          <p:cNvSpPr/>
          <p:nvPr>
            <p:ph type="pic" sz="half" idx="13"/>
          </p:nvPr>
        </p:nvSpPr>
        <p:spPr>
          <a:xfrm>
            <a:off x="13165980" y="1104900"/>
            <a:ext cx="9525001" cy="11506200"/>
          </a:xfrm>
          <a:prstGeom prst="rect">
            <a:avLst/>
          </a:prstGeom>
        </p:spPr>
        <p:txBody>
          <a:bodyPr lIns="91439" tIns="45719" rIns="91439" bIns="45719" anchor="t">
            <a:noAutofit/>
          </a:bodyPr>
          <a:lstStyle/>
          <a:p>
            <a:pPr/>
          </a:p>
        </p:txBody>
      </p:sp>
      <p:sp>
        <p:nvSpPr>
          <p:cNvPr id="40" name="Shape 40"/>
          <p:cNvSpPr/>
          <p:nvPr>
            <p:ph type="title"/>
          </p:nvPr>
        </p:nvSpPr>
        <p:spPr>
          <a:xfrm>
            <a:off x="1651000" y="1104900"/>
            <a:ext cx="10223500" cy="5613400"/>
          </a:xfrm>
          <a:prstGeom prst="rect">
            <a:avLst/>
          </a:prstGeom>
        </p:spPr>
        <p:txBody>
          <a:bodyPr anchor="b"/>
          <a:lstStyle>
            <a:lvl1pPr>
              <a:defRPr sz="8400">
                <a:latin typeface="Helvetica Light"/>
                <a:ea typeface="Helvetica Light"/>
                <a:cs typeface="Helvetica Light"/>
                <a:sym typeface="Helvetica Light"/>
              </a:defRPr>
            </a:lvl1pPr>
          </a:lstStyle>
          <a:p>
            <a:pPr/>
            <a:r>
              <a:t>Title Text</a:t>
            </a:r>
          </a:p>
        </p:txBody>
      </p:sp>
      <p:sp>
        <p:nvSpPr>
          <p:cNvPr id="41" name="Shape 41"/>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42" name="Shape 4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a:r>
              <a:t>Title Text</a:t>
            </a: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lvl1pPr>
              <a:defRPr sz="10900"/>
            </a:lvl1pPr>
          </a:lstStyle>
          <a:p>
            <a:pPr/>
            <a:r>
              <a:t>Title Text</a:t>
            </a:r>
          </a:p>
        </p:txBody>
      </p:sp>
      <p:sp>
        <p:nvSpPr>
          <p:cNvPr id="58" name="Shape 58"/>
          <p:cNvSpPr/>
          <p:nvPr>
            <p:ph type="body" idx="1"/>
          </p:nvPr>
        </p:nvSpPr>
        <p:spPr>
          <a:prstGeom prst="rect">
            <a:avLst/>
          </a:prstGeom>
        </p:spPr>
        <p:txBody>
          <a:bodyPr/>
          <a:lstStyle>
            <a:lvl1pPr>
              <a:defRPr b="1" i="1">
                <a:latin typeface="Helvetica"/>
                <a:ea typeface="Helvetica"/>
                <a:cs typeface="Helvetica"/>
                <a:sym typeface="Helvetica"/>
              </a:defRPr>
            </a:lvl1pPr>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6" name="Shape 66"/>
          <p:cNvSpPr/>
          <p:nvPr>
            <p:ph type="pic" sz="half" idx="13"/>
          </p:nvPr>
        </p:nvSpPr>
        <p:spPr>
          <a:xfrm>
            <a:off x="13169900" y="3238500"/>
            <a:ext cx="9525000" cy="9207500"/>
          </a:xfrm>
          <a:prstGeom prst="rect">
            <a:avLst/>
          </a:prstGeom>
        </p:spPr>
        <p:txBody>
          <a:bodyPr lIns="91439" tIns="45719" rIns="91439" bIns="45719" anchor="t">
            <a:noAutofit/>
          </a:bodyPr>
          <a:lstStyle/>
          <a:p>
            <a:pPr/>
          </a:p>
        </p:txBody>
      </p:sp>
      <p:sp>
        <p:nvSpPr>
          <p:cNvPr id="67" name="Shape 67"/>
          <p:cNvSpPr/>
          <p:nvPr>
            <p:ph type="title"/>
          </p:nvPr>
        </p:nvSpPr>
        <p:spPr>
          <a:prstGeom prst="rect">
            <a:avLst/>
          </a:prstGeom>
        </p:spPr>
        <p:txBody>
          <a:bodyPr/>
          <a:lstStyle/>
          <a:p>
            <a:pPr/>
            <a:r>
              <a:t>Title Text</a:t>
            </a:r>
          </a:p>
        </p:txBody>
      </p:sp>
      <p:sp>
        <p:nvSpPr>
          <p:cNvPr id="68" name="Shape 68"/>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9" name="Shape 6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6" name="Shape 76"/>
          <p:cNvSpPr/>
          <p:nvPr>
            <p:ph type="body" idx="1"/>
          </p:nvPr>
        </p:nvSpPr>
        <p:spPr>
          <a:xfrm>
            <a:off x="1689100" y="1778000"/>
            <a:ext cx="21005800" cy="10147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7" name="Shape 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4" name="Shape 84"/>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5" name="Shape 85"/>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6" name="Shape 86"/>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3D3D3"/>
            </a:gs>
          </a:gsLst>
          <a:lin ang="5400000" scaled="0"/>
        </a:gradFill>
      </p:bgPr>
    </p:bg>
    <p:spTree>
      <p:nvGrpSpPr>
        <p:cNvPr id="1" name=""/>
        <p:cNvGrpSpPr/>
        <p:nvPr/>
      </p:nvGrpSpPr>
      <p:grpSpPr>
        <a:xfrm>
          <a:off x="0" y="0"/>
          <a:ext cx="0" cy="0"/>
          <a:chOff x="0" y="0"/>
          <a:chExt cx="0" cy="0"/>
        </a:xfrm>
      </p:grpSpPr>
      <p:sp>
        <p:nvSpPr>
          <p:cNvPr id="2" name="Shape 2"/>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i="0" sz="2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ctrTitle"/>
          </p:nvPr>
        </p:nvSpPr>
        <p:spPr>
          <a:prstGeom prst="rect">
            <a:avLst/>
          </a:prstGeom>
        </p:spPr>
        <p:txBody>
          <a:bodyPr/>
          <a:lstStyle>
            <a:lvl1pPr defTabSz="693419">
              <a:defRPr sz="9407"/>
            </a:lvl1pPr>
          </a:lstStyle>
          <a:p>
            <a:pPr/>
            <a:r>
              <a:t>What’s the church all about? </a:t>
            </a:r>
          </a:p>
        </p:txBody>
      </p:sp>
      <p:sp>
        <p:nvSpPr>
          <p:cNvPr id="121" name="Shape 121"/>
          <p:cNvSpPr/>
          <p:nvPr>
            <p:ph type="subTitle" sz="quarter" idx="1"/>
          </p:nvPr>
        </p:nvSpPr>
        <p:spPr>
          <a:prstGeom prst="rect">
            <a:avLst/>
          </a:prstGeom>
        </p:spPr>
        <p:txBody>
          <a:bodyPr/>
          <a:lstStyle/>
          <a:p>
            <a:pPr/>
            <a:r>
              <a:t>Part 005 - The purpose of the church</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prstGeom prst="rect">
            <a:avLst/>
          </a:prstGeom>
        </p:spPr>
        <p:txBody>
          <a:bodyPr/>
          <a:lstStyle>
            <a:lvl1pPr defTabSz="643889">
              <a:defRPr sz="8502"/>
            </a:lvl1pPr>
          </a:lstStyle>
          <a:p>
            <a:pPr/>
            <a:r>
              <a:t>The Church Is The Body Of Christ </a:t>
            </a:r>
          </a:p>
        </p:txBody>
      </p:sp>
      <p:sp>
        <p:nvSpPr>
          <p:cNvPr id="148" name="Shape 148"/>
          <p:cNvSpPr/>
          <p:nvPr/>
        </p:nvSpPr>
        <p:spPr>
          <a:xfrm>
            <a:off x="4813085" y="3622749"/>
            <a:ext cx="14757830" cy="3975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marL="1641763" indent="-1641763">
              <a:spcBef>
                <a:spcPts val="8900"/>
              </a:spcBef>
              <a:buSzPct val="100000"/>
              <a:buAutoNum type="arabicPeriod" startAt="1"/>
              <a:defRPr i="0" sz="7900" u="sng">
                <a:latin typeface="Avenir Next"/>
                <a:ea typeface="Avenir Next"/>
                <a:cs typeface="Avenir Next"/>
                <a:sym typeface="Avenir Next"/>
              </a:defRPr>
            </a:pPr>
            <a:r>
              <a:t>The Body Is Interdependent</a:t>
            </a:r>
          </a:p>
          <a:p>
            <a:pPr marL="1641763" indent="-1641763">
              <a:spcBef>
                <a:spcPts val="8900"/>
              </a:spcBef>
              <a:buSzPct val="100000"/>
              <a:buAutoNum type="arabicPeriod" startAt="1"/>
              <a:defRPr i="0" sz="7900" u="sng">
                <a:latin typeface="Avenir Next"/>
                <a:ea typeface="Avenir Next"/>
                <a:cs typeface="Avenir Next"/>
                <a:sym typeface="Avenir Next"/>
              </a:defRPr>
            </a:pPr>
            <a:r>
              <a:t>The Body Has One Head  </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xfrm>
            <a:off x="1689100" y="3707735"/>
            <a:ext cx="21005801" cy="6300530"/>
          </a:xfrm>
          <a:prstGeom prst="rect">
            <a:avLst/>
          </a:prstGeom>
        </p:spPr>
        <p:txBody>
          <a:bodyPr/>
          <a:lstStyle>
            <a:lvl1pPr defTabSz="808990">
              <a:defRPr sz="10976"/>
            </a:lvl1pPr>
          </a:lstStyle>
          <a:p>
            <a:pPr/>
            <a:r>
              <a:t>The Church Is God’s Number One Instrument For Spreading The Gospel </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prstGeom prst="rect">
            <a:avLst/>
          </a:prstGeom>
        </p:spPr>
        <p:txBody>
          <a:bodyPr/>
          <a:lstStyle>
            <a:lvl1pPr defTabSz="784225">
              <a:defRPr sz="10640"/>
            </a:lvl1pPr>
          </a:lstStyle>
          <a:p>
            <a:pPr/>
            <a:r>
              <a:t>THE PURPOSE OF THE CHURCH </a:t>
            </a:r>
          </a:p>
        </p:txBody>
      </p:sp>
      <p:graphicFrame>
        <p:nvGraphicFramePr>
          <p:cNvPr id="153" name="Table 153"/>
          <p:cNvGraphicFramePr/>
          <p:nvPr/>
        </p:nvGraphicFramePr>
        <p:xfrm>
          <a:off x="3411706" y="4343990"/>
          <a:ext cx="6113326" cy="836296"/>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5866973"/>
                <a:gridCol w="5847775"/>
                <a:gridCol w="5845839"/>
              </a:tblGrid>
              <a:tr h="1748372">
                <a:tc gridSpan="3">
                  <a:txBody>
                    <a:bodyPr/>
                    <a:lstStyle/>
                    <a:p>
                      <a:pPr defTabSz="457200">
                        <a:spcBef>
                          <a:spcPts val="800"/>
                        </a:spcBef>
                        <a:defRPr b="0" sz="1800">
                          <a:solidFill>
                            <a:srgbClr val="000000"/>
                          </a:solidFill>
                        </a:defRPr>
                      </a:pPr>
                      <a:r>
                        <a:rPr sz="5100">
                          <a:sym typeface="Helvetica"/>
                        </a:rPr>
                        <a:t>Fig 1 - The Three Fold Purpose of the Church</a:t>
                      </a:r>
                    </a:p>
                  </a:txBody>
                  <a:tcPr marL="50800" marR="50800" marT="50800" marB="50800" anchor="ctr" anchorCtr="0" horzOverflow="overflow">
                    <a:lnL/>
                    <a:lnR/>
                    <a:lnT/>
                    <a:lnB w="12700">
                      <a:solidFill>
                        <a:srgbClr val="000000"/>
                      </a:solidFill>
                      <a:miter lim="400000"/>
                    </a:lnB>
                    <a:solidFill>
                      <a:srgbClr val="000000">
                        <a:alpha val="0"/>
                      </a:srgbClr>
                    </a:solidFill>
                  </a:tcPr>
                </a:tc>
                <a:tc hMerge="1">
                  <a:tcPr/>
                </a:tc>
                <a:tc hMerge="1">
                  <a:tcPr/>
                </a:tc>
              </a:tr>
              <a:tr h="1187671">
                <a:tc>
                  <a:txBody>
                    <a:bodyPr/>
                    <a:lstStyle/>
                    <a:p>
                      <a:pPr algn="l" defTabSz="457200">
                        <a:lnSpc>
                          <a:spcPct val="120000"/>
                        </a:lnSpc>
                        <a:defRPr sz="1800"/>
                      </a:pPr>
                      <a:r>
                        <a:rPr b="1" sz="4600">
                          <a:latin typeface="Helvetica"/>
                          <a:ea typeface="Helvetica"/>
                          <a:cs typeface="Helvetica"/>
                          <a:sym typeface="Helvetica"/>
                        </a:rPr>
                        <a:t>Ultimate Purpose</a:t>
                      </a:r>
                    </a:p>
                  </a:txBody>
                  <a:tcPr marL="50800" marR="50800" marT="50800" marB="50800" anchor="t" anchorCtr="0" horzOverflow="overflow">
                    <a:lnL w="12700">
                      <a:solidFill>
                        <a:srgbClr val="000000"/>
                      </a:solidFill>
                      <a:miter lim="400000"/>
                    </a:lnL>
                    <a:lnR w="12700">
                      <a:solidFill>
                        <a:srgbClr val="000000"/>
                      </a:solidFill>
                      <a:miter lim="400000"/>
                    </a:lnR>
                    <a:lnT w="12700">
                      <a:solidFill>
                        <a:srgbClr val="000000"/>
                      </a:solidFill>
                      <a:miter lim="400000"/>
                    </a:lnT>
                    <a:lnB w="38100">
                      <a:solidFill>
                        <a:srgbClr val="000000"/>
                      </a:solidFill>
                      <a:miter lim="400000"/>
                    </a:lnB>
                    <a:solidFill>
                      <a:srgbClr val="B6CAC7"/>
                    </a:solidFill>
                  </a:tcPr>
                </a:tc>
                <a:tc>
                  <a:txBody>
                    <a:bodyPr/>
                    <a:lstStyle/>
                    <a:p>
                      <a:pPr algn="l" defTabSz="457200">
                        <a:lnSpc>
                          <a:spcPct val="120000"/>
                        </a:lnSpc>
                        <a:defRPr sz="1800"/>
                      </a:pPr>
                      <a:r>
                        <a:rPr b="1" sz="4600">
                          <a:latin typeface="Helvetica"/>
                          <a:ea typeface="Helvetica"/>
                          <a:cs typeface="Helvetica"/>
                          <a:sym typeface="Helvetica"/>
                        </a:rPr>
                        <a:t>Outward Purpose</a:t>
                      </a:r>
                    </a:p>
                  </a:txBody>
                  <a:tcPr marL="50800" marR="50800" marT="50800" marB="50800" anchor="t" anchorCtr="0" horzOverflow="overflow">
                    <a:lnL w="12700">
                      <a:solidFill>
                        <a:srgbClr val="000000"/>
                      </a:solidFill>
                      <a:miter lim="400000"/>
                    </a:lnL>
                    <a:lnR w="12700">
                      <a:solidFill>
                        <a:srgbClr val="000000"/>
                      </a:solidFill>
                      <a:miter lim="400000"/>
                    </a:lnR>
                    <a:lnT w="12700">
                      <a:solidFill>
                        <a:srgbClr val="000000"/>
                      </a:solidFill>
                      <a:miter lim="400000"/>
                    </a:lnT>
                    <a:lnB w="38100">
                      <a:solidFill>
                        <a:srgbClr val="000000"/>
                      </a:solidFill>
                      <a:miter lim="400000"/>
                    </a:lnB>
                    <a:solidFill>
                      <a:srgbClr val="B6CAC7"/>
                    </a:solidFill>
                  </a:tcPr>
                </a:tc>
                <a:tc>
                  <a:txBody>
                    <a:bodyPr/>
                    <a:lstStyle/>
                    <a:p>
                      <a:pPr algn="l" defTabSz="457200">
                        <a:lnSpc>
                          <a:spcPct val="120000"/>
                        </a:lnSpc>
                        <a:defRPr sz="1800"/>
                      </a:pPr>
                      <a:r>
                        <a:rPr b="1" sz="4600">
                          <a:latin typeface="Helvetica"/>
                          <a:ea typeface="Helvetica"/>
                          <a:cs typeface="Helvetica"/>
                          <a:sym typeface="Helvetica"/>
                        </a:rPr>
                        <a:t>Inward Purpose</a:t>
                      </a:r>
                    </a:p>
                  </a:txBody>
                  <a:tcPr marL="50800" marR="50800" marT="50800" marB="50800" anchor="t" anchorCtr="0" horzOverflow="overflow">
                    <a:lnL w="12700">
                      <a:solidFill>
                        <a:srgbClr val="000000"/>
                      </a:solidFill>
                      <a:miter lim="400000"/>
                    </a:lnL>
                    <a:lnR w="12700">
                      <a:solidFill>
                        <a:srgbClr val="000000"/>
                      </a:solidFill>
                      <a:miter lim="400000"/>
                    </a:lnR>
                    <a:lnT w="12700">
                      <a:solidFill>
                        <a:srgbClr val="000000"/>
                      </a:solidFill>
                      <a:miter lim="400000"/>
                    </a:lnT>
                    <a:lnB w="38100">
                      <a:solidFill>
                        <a:srgbClr val="000000"/>
                      </a:solidFill>
                      <a:miter lim="400000"/>
                    </a:lnB>
                    <a:solidFill>
                      <a:srgbClr val="B6CAC7"/>
                    </a:solidFill>
                  </a:tcPr>
                </a:tc>
              </a:tr>
              <a:tr h="1560272">
                <a:tc>
                  <a:txBody>
                    <a:bodyPr/>
                    <a:lstStyle/>
                    <a:p>
                      <a:pPr algn="l" defTabSz="457200">
                        <a:lnSpc>
                          <a:spcPct val="120000"/>
                        </a:lnSpc>
                        <a:defRPr sz="1800"/>
                      </a:pPr>
                      <a:r>
                        <a:rPr sz="4600">
                          <a:latin typeface="Helvetica"/>
                          <a:ea typeface="Helvetica"/>
                          <a:cs typeface="Helvetica"/>
                          <a:sym typeface="Helvetica"/>
                        </a:rPr>
                        <a:t>Exalt the Lord</a:t>
                      </a:r>
                    </a:p>
                  </a:txBody>
                  <a:tcPr marL="50800" marR="50800" marT="50800" marB="50800" anchor="t" anchorCtr="0" horzOverflow="overflow">
                    <a:lnL w="12700">
                      <a:solidFill>
                        <a:srgbClr val="000000"/>
                      </a:solidFill>
                      <a:miter lim="400000"/>
                    </a:lnL>
                    <a:lnR w="12700">
                      <a:solidFill>
                        <a:srgbClr val="000000"/>
                      </a:solidFill>
                      <a:miter lim="400000"/>
                    </a:lnR>
                    <a:lnT w="38100">
                      <a:solidFill>
                        <a:srgbClr val="000000"/>
                      </a:solidFill>
                      <a:miter lim="400000"/>
                    </a:lnT>
                    <a:lnB w="12700">
                      <a:solidFill>
                        <a:srgbClr val="000000"/>
                      </a:solidFill>
                      <a:miter lim="400000"/>
                    </a:lnB>
                    <a:noFill/>
                  </a:tcPr>
                </a:tc>
                <a:tc>
                  <a:txBody>
                    <a:bodyPr/>
                    <a:lstStyle/>
                    <a:p>
                      <a:pPr algn="l" defTabSz="457200">
                        <a:lnSpc>
                          <a:spcPct val="120000"/>
                        </a:lnSpc>
                        <a:defRPr sz="1800"/>
                      </a:pPr>
                      <a:r>
                        <a:rPr sz="4600">
                          <a:latin typeface="Helvetica"/>
                          <a:ea typeface="Helvetica"/>
                          <a:cs typeface="Helvetica"/>
                          <a:sym typeface="Helvetica"/>
                        </a:rPr>
                        <a:t>Evangelise the Lost</a:t>
                      </a:r>
                    </a:p>
                  </a:txBody>
                  <a:tcPr marL="50800" marR="50800" marT="50800" marB="50800" anchor="t" anchorCtr="0" horzOverflow="overflow">
                    <a:lnL w="12700">
                      <a:solidFill>
                        <a:srgbClr val="000000"/>
                      </a:solidFill>
                      <a:miter lim="400000"/>
                    </a:lnL>
                    <a:lnR w="12700">
                      <a:solidFill>
                        <a:srgbClr val="000000"/>
                      </a:solidFill>
                      <a:miter lim="400000"/>
                    </a:lnR>
                    <a:lnT w="38100">
                      <a:solidFill>
                        <a:srgbClr val="000000"/>
                      </a:solidFill>
                      <a:miter lim="400000"/>
                    </a:lnT>
                    <a:lnB w="12700">
                      <a:solidFill>
                        <a:srgbClr val="000000"/>
                      </a:solidFill>
                      <a:miter lim="400000"/>
                    </a:lnB>
                    <a:noFill/>
                  </a:tcPr>
                </a:tc>
                <a:tc>
                  <a:txBody>
                    <a:bodyPr/>
                    <a:lstStyle/>
                    <a:p>
                      <a:pPr algn="l" defTabSz="457200">
                        <a:lnSpc>
                          <a:spcPct val="120000"/>
                        </a:lnSpc>
                        <a:defRPr sz="1800"/>
                      </a:pPr>
                      <a:r>
                        <a:rPr sz="4600">
                          <a:latin typeface="Helvetica"/>
                          <a:ea typeface="Helvetica"/>
                          <a:cs typeface="Helvetica"/>
                          <a:sym typeface="Helvetica"/>
                        </a:rPr>
                        <a:t>Edify the labourers </a:t>
                      </a:r>
                    </a:p>
                  </a:txBody>
                  <a:tcPr marL="50800" marR="50800" marT="50800" marB="50800" anchor="t" anchorCtr="0" horzOverflow="overflow">
                    <a:lnL w="12700">
                      <a:solidFill>
                        <a:srgbClr val="000000"/>
                      </a:solidFill>
                      <a:miter lim="400000"/>
                    </a:lnL>
                    <a:lnR w="12700">
                      <a:solidFill>
                        <a:srgbClr val="000000"/>
                      </a:solidFill>
                      <a:miter lim="400000"/>
                    </a:lnR>
                    <a:lnT w="38100">
                      <a:solidFill>
                        <a:srgbClr val="000000"/>
                      </a:solidFill>
                      <a:miter lim="400000"/>
                    </a:lnT>
                    <a:lnB w="12700">
                      <a:solidFill>
                        <a:srgbClr val="000000"/>
                      </a:solidFill>
                      <a:miter lim="400000"/>
                    </a:lnB>
                    <a:noFill/>
                  </a:tcPr>
                </a:tc>
              </a:tr>
              <a:tr h="278765">
                <a:tc>
                  <a:txBody>
                    <a:bodyPr/>
                    <a:lstStyle/>
                    <a:p>
                      <a:pPr algn="l" defTabSz="457200">
                        <a:lnSpc>
                          <a:spcPct val="120000"/>
                        </a:lnSpc>
                        <a:defRPr sz="1800"/>
                      </a:pPr>
                      <a:r>
                        <a:rPr sz="4600">
                          <a:latin typeface="Helvetica"/>
                          <a:ea typeface="Helvetica"/>
                          <a:cs typeface="Helvetica"/>
                          <a:sym typeface="Helvetica"/>
                        </a:rPr>
                        <a:t>The Church Exists for the Lord</a:t>
                      </a:r>
                    </a:p>
                  </a:txBody>
                  <a:tcPr marL="50800" marR="50800" marT="50800" marB="50800" anchor="t" anchorCtr="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EFEFEF"/>
                    </a:solidFill>
                  </a:tcPr>
                </a:tc>
                <a:tc>
                  <a:txBody>
                    <a:bodyPr/>
                    <a:lstStyle/>
                    <a:p>
                      <a:pPr algn="l" defTabSz="457200">
                        <a:lnSpc>
                          <a:spcPct val="120000"/>
                        </a:lnSpc>
                        <a:defRPr sz="1800"/>
                      </a:pPr>
                      <a:r>
                        <a:rPr sz="4600">
                          <a:latin typeface="Helvetica"/>
                          <a:ea typeface="Helvetica"/>
                          <a:cs typeface="Helvetica"/>
                          <a:sym typeface="Helvetica"/>
                        </a:rPr>
                        <a:t>The Church Exists for the world</a:t>
                      </a:r>
                    </a:p>
                  </a:txBody>
                  <a:tcPr marL="50800" marR="50800" marT="50800" marB="50800" anchor="t" anchorCtr="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EFEFEF"/>
                    </a:solidFill>
                  </a:tcPr>
                </a:tc>
                <a:tc>
                  <a:txBody>
                    <a:bodyPr/>
                    <a:lstStyle/>
                    <a:p>
                      <a:pPr algn="l" defTabSz="457200">
                        <a:lnSpc>
                          <a:spcPct val="120000"/>
                        </a:lnSpc>
                        <a:defRPr sz="1800"/>
                      </a:pPr>
                      <a:r>
                        <a:rPr sz="4600">
                          <a:latin typeface="Helvetica"/>
                          <a:ea typeface="Helvetica"/>
                          <a:cs typeface="Helvetica"/>
                          <a:sym typeface="Helvetica"/>
                        </a:rPr>
                        <a:t>The church exists for itself</a:t>
                      </a:r>
                    </a:p>
                  </a:txBody>
                  <a:tcPr marL="50800" marR="50800" marT="50800" marB="50800" anchor="t" anchorCtr="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EFEFEF"/>
                    </a:solidFill>
                  </a:tcPr>
                </a:tc>
              </a:tr>
            </a:tbl>
          </a:graphicData>
        </a:graphic>
      </p:graphicFrame>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5" name="pasted-image.png"/>
          <p:cNvPicPr>
            <a:picLocks noChangeAspect="1"/>
          </p:cNvPicPr>
          <p:nvPr/>
        </p:nvPicPr>
        <p:blipFill>
          <a:blip r:embed="rId2">
            <a:extLst/>
          </a:blip>
          <a:srcRect l="1420" t="1747" r="1639" b="2913"/>
          <a:stretch>
            <a:fillRect/>
          </a:stretch>
        </p:blipFill>
        <p:spPr>
          <a:xfrm>
            <a:off x="1678467" y="996430"/>
            <a:ext cx="20956192" cy="115931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0800"/>
                </a:lnTo>
                <a:lnTo>
                  <a:pt x="0" y="21600"/>
                </a:lnTo>
                <a:lnTo>
                  <a:pt x="10800" y="21600"/>
                </a:lnTo>
                <a:lnTo>
                  <a:pt x="21600" y="21600"/>
                </a:lnTo>
                <a:lnTo>
                  <a:pt x="21600" y="10800"/>
                </a:lnTo>
                <a:lnTo>
                  <a:pt x="21600" y="0"/>
                </a:lnTo>
                <a:lnTo>
                  <a:pt x="10800" y="0"/>
                </a:lnTo>
                <a:lnTo>
                  <a:pt x="0" y="0"/>
                </a:lnTo>
                <a:close/>
              </a:path>
            </a:pathLst>
          </a:custGeom>
          <a:ln w="12700">
            <a:miter lim="400000"/>
          </a:ln>
        </p:spPr>
      </p:pic>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ctrTitle"/>
          </p:nvPr>
        </p:nvSpPr>
        <p:spPr>
          <a:prstGeom prst="rect">
            <a:avLst/>
          </a:prstGeom>
        </p:spPr>
        <p:txBody>
          <a:bodyPr/>
          <a:lstStyle>
            <a:lvl1pPr defTabSz="693419">
              <a:defRPr sz="9407"/>
            </a:lvl1pPr>
          </a:lstStyle>
          <a:p>
            <a:pPr/>
            <a:r>
              <a:t>What’s the church all about? </a:t>
            </a:r>
          </a:p>
        </p:txBody>
      </p:sp>
      <p:sp>
        <p:nvSpPr>
          <p:cNvPr id="158" name="Shape 158"/>
          <p:cNvSpPr/>
          <p:nvPr>
            <p:ph type="subTitle" sz="quarter" idx="1"/>
          </p:nvPr>
        </p:nvSpPr>
        <p:spPr>
          <a:prstGeom prst="rect">
            <a:avLst/>
          </a:prstGeom>
        </p:spPr>
        <p:txBody>
          <a:bodyPr/>
          <a:lstStyle/>
          <a:p>
            <a:pPr/>
            <a:r>
              <a:t>Part 005 - The purpose of the church</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lvl1pPr defTabSz="784225">
              <a:defRPr sz="10355"/>
            </a:lvl1pPr>
          </a:lstStyle>
          <a:p>
            <a:pPr/>
            <a:r>
              <a:t>The purpose of the church</a:t>
            </a:r>
          </a:p>
        </p:txBody>
      </p:sp>
      <p:sp>
        <p:nvSpPr>
          <p:cNvPr id="124" name="Shape 124"/>
          <p:cNvSpPr/>
          <p:nvPr>
            <p:ph type="body" idx="1"/>
          </p:nvPr>
        </p:nvSpPr>
        <p:spPr>
          <a:prstGeom prst="rect">
            <a:avLst/>
          </a:prstGeom>
        </p:spPr>
        <p:txBody>
          <a:bodyPr/>
          <a:lstStyle/>
          <a:p>
            <a:pPr marL="0" indent="0">
              <a:buSzTx/>
              <a:buNone/>
              <a:defRPr i="0"/>
            </a:pPr>
            <a:r>
              <a:t>Luke 4:18-19</a:t>
            </a:r>
          </a:p>
          <a:p>
            <a:pPr marL="0" indent="0">
              <a:buSzTx/>
              <a:buNone/>
              <a:defRPr b="0" i="0">
                <a:latin typeface="Helvetica Light"/>
                <a:ea typeface="Helvetica Light"/>
                <a:cs typeface="Helvetica Light"/>
                <a:sym typeface="Helvetica Light"/>
              </a:defRPr>
            </a:pPr>
            <a:r>
              <a:t>‘The Spirit of the Lord is on me, because He has anointed me to preach good news to the poor. He has sent me to proclaim freedom for the prisoners and recovery of sight for the blind, to release the oppressed, to proclaim the year of the Lord’s favour’ </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lvl1pPr defTabSz="784225">
              <a:defRPr sz="10355"/>
            </a:lvl1pPr>
          </a:lstStyle>
          <a:p>
            <a:pPr/>
            <a:r>
              <a:t>The purpose of the church</a:t>
            </a:r>
          </a:p>
        </p:txBody>
      </p:sp>
      <p:sp>
        <p:nvSpPr>
          <p:cNvPr id="127" name="Shape 127"/>
          <p:cNvSpPr/>
          <p:nvPr>
            <p:ph type="body" idx="1"/>
          </p:nvPr>
        </p:nvSpPr>
        <p:spPr>
          <a:prstGeom prst="rect">
            <a:avLst/>
          </a:prstGeom>
        </p:spPr>
        <p:txBody>
          <a:bodyPr/>
          <a:lstStyle/>
          <a:p>
            <a:pPr marL="0" indent="0" algn="ctr" defTabSz="709930">
              <a:spcBef>
                <a:spcPts val="0"/>
              </a:spcBef>
              <a:buSzTx/>
              <a:buNone/>
              <a:defRPr b="0" i="0" sz="6794" u="sng">
                <a:latin typeface="Avenir Next"/>
                <a:ea typeface="Avenir Next"/>
                <a:cs typeface="Avenir Next"/>
                <a:sym typeface="Avenir Next"/>
              </a:defRPr>
            </a:pPr>
            <a:r>
              <a:t>A clear understanding of biblical purpose can make a church: </a:t>
            </a:r>
          </a:p>
          <a:p>
            <a:pPr marL="546100" indent="-546100" defTabSz="709930">
              <a:spcBef>
                <a:spcPts val="2600"/>
              </a:spcBef>
              <a:defRPr b="0" cap="all" i="0" sz="4472">
                <a:latin typeface="Helvetica Light"/>
                <a:ea typeface="Helvetica Light"/>
                <a:cs typeface="Helvetica Light"/>
                <a:sym typeface="Helvetica Light"/>
              </a:defRPr>
            </a:pPr>
            <a:r>
              <a:t>purposeful and expectant. </a:t>
            </a:r>
          </a:p>
          <a:p>
            <a:pPr marL="546100" indent="-546100" defTabSz="709930">
              <a:spcBef>
                <a:spcPts val="2600"/>
              </a:spcBef>
              <a:defRPr b="0" cap="all" i="0" sz="4472">
                <a:latin typeface="Helvetica Light"/>
                <a:ea typeface="Helvetica Light"/>
                <a:cs typeface="Helvetica Light"/>
                <a:sym typeface="Helvetica Light"/>
              </a:defRPr>
            </a:pPr>
            <a:r>
              <a:t>faithful and flexible, innovative yet true to Scripture. </a:t>
            </a:r>
          </a:p>
          <a:p>
            <a:pPr marL="546100" indent="-546100" defTabSz="709930">
              <a:spcBef>
                <a:spcPts val="2600"/>
              </a:spcBef>
              <a:defRPr b="0" cap="all" i="0" sz="4472">
                <a:latin typeface="Helvetica Light"/>
                <a:ea typeface="Helvetica Light"/>
                <a:cs typeface="Helvetica Light"/>
                <a:sym typeface="Helvetica Light"/>
              </a:defRPr>
            </a:pPr>
            <a:r>
              <a:t>gracious and relational, emphasising God’s love and forgiveness. </a:t>
            </a:r>
          </a:p>
          <a:p>
            <a:pPr marL="546100" indent="-546100" defTabSz="709930">
              <a:spcBef>
                <a:spcPts val="2600"/>
              </a:spcBef>
              <a:defRPr b="0" cap="all" i="0" sz="4472">
                <a:latin typeface="Helvetica Light"/>
                <a:ea typeface="Helvetica Light"/>
                <a:cs typeface="Helvetica Light"/>
                <a:sym typeface="Helvetica Light"/>
              </a:defRPr>
            </a:pPr>
            <a:r>
              <a:t>joyful and celebrate (people are looking for this). </a:t>
            </a:r>
          </a:p>
          <a:p>
            <a:pPr marL="546100" indent="-546100" defTabSz="709930">
              <a:spcBef>
                <a:spcPts val="2600"/>
              </a:spcBef>
              <a:defRPr b="0" cap="all" i="0" sz="4472">
                <a:latin typeface="Helvetica Light"/>
                <a:ea typeface="Helvetica Light"/>
                <a:cs typeface="Helvetica Light"/>
                <a:sym typeface="Helvetica Light"/>
              </a:defRPr>
            </a:pPr>
            <a:r>
              <a:t>vital and dynamic, equipping people for real life ministry. </a:t>
            </a:r>
          </a:p>
          <a:p>
            <a:pPr marL="546100" indent="-546100" defTabSz="709930">
              <a:spcBef>
                <a:spcPts val="2600"/>
              </a:spcBef>
              <a:defRPr b="0" cap="all" i="0" sz="4472">
                <a:latin typeface="Helvetica Light"/>
                <a:ea typeface="Helvetica Light"/>
                <a:cs typeface="Helvetica Light"/>
                <a:sym typeface="Helvetica Light"/>
              </a:defRPr>
            </a:pPr>
            <a:r>
              <a:t>growing and reproducing, planting new churches</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lvl1pPr defTabSz="544830">
              <a:defRPr sz="7194"/>
            </a:lvl1pPr>
          </a:lstStyle>
          <a:p>
            <a:pPr/>
            <a:r>
              <a:t>THE ROLE AND NATURE OF THE CHURCH TODAY</a:t>
            </a:r>
          </a:p>
        </p:txBody>
      </p:sp>
      <p:sp>
        <p:nvSpPr>
          <p:cNvPr id="130" name="Shape 130"/>
          <p:cNvSpPr/>
          <p:nvPr>
            <p:ph type="body" sz="quarter" idx="1"/>
          </p:nvPr>
        </p:nvSpPr>
        <p:spPr>
          <a:xfrm>
            <a:off x="1689100" y="3238500"/>
            <a:ext cx="21005800" cy="1798029"/>
          </a:xfrm>
          <a:prstGeom prst="rect">
            <a:avLst/>
          </a:prstGeom>
        </p:spPr>
        <p:txBody>
          <a:bodyPr/>
          <a:lstStyle>
            <a:lvl1pPr marL="889000" indent="-889000">
              <a:buSzPct val="100000"/>
              <a:buAutoNum type="alphaUcPeriod" startAt="1"/>
            </a:lvl1pPr>
          </a:lstStyle>
          <a:p>
            <a:pPr/>
            <a:r>
              <a:t>The Church—A Called-Out People With Both A Local And A Universal Manifestation </a:t>
            </a:r>
          </a:p>
        </p:txBody>
      </p:sp>
      <p:sp>
        <p:nvSpPr>
          <p:cNvPr id="131" name="Shape 131"/>
          <p:cNvSpPr/>
          <p:nvPr/>
        </p:nvSpPr>
        <p:spPr>
          <a:xfrm>
            <a:off x="2622963" y="5692701"/>
            <a:ext cx="19138073" cy="478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5200">
                <a:latin typeface="Helvetica"/>
                <a:ea typeface="Helvetica"/>
                <a:cs typeface="Helvetica"/>
                <a:sym typeface="Helvetica"/>
              </a:defRPr>
            </a:pPr>
            <a:r>
              <a:t>Eph 1:9-10</a:t>
            </a:r>
          </a:p>
          <a:p>
            <a:pPr algn="l">
              <a:spcBef>
                <a:spcPts val="5900"/>
              </a:spcBef>
              <a:defRPr i="0" sz="5200"/>
            </a:pPr>
            <a:r>
              <a:t>And He has made known to us the mystery of His will according to His good pleasure, which He purposed in Christ as a plan for the fullness of time, to bring all things in heaven and on earth together in Christ. </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lvl1pPr defTabSz="544830">
              <a:defRPr sz="7194"/>
            </a:lvl1pPr>
          </a:lstStyle>
          <a:p>
            <a:pPr/>
            <a:r>
              <a:t>THE ROLE AND NATURE OF THE CHURCH TODAY</a:t>
            </a:r>
          </a:p>
        </p:txBody>
      </p:sp>
      <p:sp>
        <p:nvSpPr>
          <p:cNvPr id="134" name="Shape 134"/>
          <p:cNvSpPr/>
          <p:nvPr>
            <p:ph type="body" sz="quarter" idx="1"/>
          </p:nvPr>
        </p:nvSpPr>
        <p:spPr>
          <a:xfrm>
            <a:off x="1689100" y="3238500"/>
            <a:ext cx="21005800" cy="1798029"/>
          </a:xfrm>
          <a:prstGeom prst="rect">
            <a:avLst/>
          </a:prstGeom>
        </p:spPr>
        <p:txBody>
          <a:bodyPr/>
          <a:lstStyle>
            <a:lvl1pPr marL="889000" indent="-889000">
              <a:buSzPct val="100000"/>
              <a:buAutoNum type="alphaUcPeriod" startAt="1"/>
            </a:lvl1pPr>
          </a:lstStyle>
          <a:p>
            <a:pPr/>
            <a:r>
              <a:t>The Church—A Called-Out People With Both A Local And A Universal Manifestation </a:t>
            </a:r>
          </a:p>
        </p:txBody>
      </p:sp>
      <p:sp>
        <p:nvSpPr>
          <p:cNvPr id="135" name="Shape 135"/>
          <p:cNvSpPr/>
          <p:nvPr/>
        </p:nvSpPr>
        <p:spPr>
          <a:xfrm>
            <a:off x="2622963" y="6698364"/>
            <a:ext cx="19138073" cy="5422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i="0" sz="3600">
                <a:latin typeface="Helvetica"/>
                <a:ea typeface="Helvetica"/>
                <a:cs typeface="Helvetica"/>
                <a:sym typeface="Helvetica"/>
              </a:defRPr>
            </a:pPr>
            <a:r>
              <a:t>Acts 19:38-41</a:t>
            </a:r>
          </a:p>
          <a:p>
            <a:pPr algn="l">
              <a:spcBef>
                <a:spcPts val="5900"/>
              </a:spcBef>
              <a:defRPr i="0" sz="3600"/>
            </a:pPr>
            <a:r>
              <a:t>So if Demetrius and his fellow craftsmen have a complaint against anyone, the courts are open and proconsuls are available. Let them bring charges against one another there. But if you are seeking anything beyond this, it must be settled in a legal assembly. For we are in jeopardy of being charged with rioting for today’s events, and we have no justification to account for this commotion.”</a:t>
            </a:r>
          </a:p>
          <a:p>
            <a:pPr algn="l">
              <a:spcBef>
                <a:spcPts val="5900"/>
              </a:spcBef>
              <a:defRPr i="0" sz="3600"/>
            </a:pPr>
            <a:r>
              <a:t>After he had said this, he dismissed the assembly. </a:t>
            </a:r>
          </a:p>
        </p:txBody>
      </p:sp>
      <p:sp>
        <p:nvSpPr>
          <p:cNvPr id="136" name="Shape 136"/>
          <p:cNvSpPr/>
          <p:nvPr/>
        </p:nvSpPr>
        <p:spPr>
          <a:xfrm>
            <a:off x="9890467" y="5130846"/>
            <a:ext cx="4603066"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0" sz="7900" u="sng">
                <a:latin typeface="Avenir Next"/>
                <a:ea typeface="Avenir Next"/>
                <a:cs typeface="Avenir Next"/>
                <a:sym typeface="Avenir Next"/>
              </a:defRPr>
            </a:lvl1pPr>
          </a:lstStyle>
          <a:p>
            <a:pPr/>
            <a:r>
              <a:t>EKKLESIA</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p>
            <a:pPr defTabSz="421004">
              <a:defRPr sz="5712"/>
            </a:pPr>
            <a:r>
              <a:t>Question</a:t>
            </a:r>
          </a:p>
          <a:p>
            <a:pPr defTabSz="421004">
              <a:defRPr sz="5712"/>
            </a:pPr>
            <a:r>
              <a:t>Why has the word “church” got so many incorrect interpretations?</a:t>
            </a:r>
          </a:p>
          <a:p>
            <a:pPr defTabSz="421004">
              <a:defRPr sz="5712"/>
            </a:pPr>
            <a:r>
              <a:t>What did you think of “church” before you were saved and how did you change your opinion?</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0" name="pasted-image.png"/>
          <p:cNvPicPr>
            <a:picLocks noChangeAspect="1"/>
          </p:cNvPicPr>
          <p:nvPr/>
        </p:nvPicPr>
        <p:blipFill>
          <a:blip r:embed="rId2">
            <a:extLst/>
          </a:blip>
          <a:srcRect l="1409" t="1734" r="1626" b="2891"/>
          <a:stretch>
            <a:fillRect/>
          </a:stretch>
        </p:blipFill>
        <p:spPr>
          <a:xfrm>
            <a:off x="1606773" y="943528"/>
            <a:ext cx="21123276" cy="11687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0800"/>
                </a:lnTo>
                <a:lnTo>
                  <a:pt x="0" y="21600"/>
                </a:lnTo>
                <a:lnTo>
                  <a:pt x="10800" y="21600"/>
                </a:lnTo>
                <a:lnTo>
                  <a:pt x="21600" y="21600"/>
                </a:lnTo>
                <a:lnTo>
                  <a:pt x="21600" y="10800"/>
                </a:lnTo>
                <a:lnTo>
                  <a:pt x="21600" y="0"/>
                </a:lnTo>
                <a:lnTo>
                  <a:pt x="10800" y="0"/>
                </a:lnTo>
                <a:lnTo>
                  <a:pt x="0" y="0"/>
                </a:lnTo>
                <a:close/>
              </a:path>
            </a:pathLst>
          </a:custGeom>
          <a:ln w="12700">
            <a:miter lim="400000"/>
          </a:ln>
        </p:spPr>
      </p:pic>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prstGeom prst="rect">
            <a:avLst/>
          </a:prstGeom>
        </p:spPr>
        <p:txBody>
          <a:bodyPr/>
          <a:lstStyle>
            <a:lvl1pPr defTabSz="643889">
              <a:defRPr sz="8502"/>
            </a:lvl1pPr>
          </a:lstStyle>
          <a:p>
            <a:pPr/>
            <a:r>
              <a:t>The Church Is The Body Of Christ </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lvl1pPr defTabSz="643889">
              <a:defRPr sz="8502"/>
            </a:lvl1pPr>
          </a:lstStyle>
          <a:p>
            <a:pPr/>
            <a:r>
              <a:t>The Church Is The Body Of Christ </a:t>
            </a:r>
          </a:p>
        </p:txBody>
      </p:sp>
      <p:sp>
        <p:nvSpPr>
          <p:cNvPr id="145" name="Shape 145"/>
          <p:cNvSpPr/>
          <p:nvPr/>
        </p:nvSpPr>
        <p:spPr>
          <a:xfrm>
            <a:off x="4813085" y="3622748"/>
            <a:ext cx="14757830" cy="1473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641763" indent="-1641763">
              <a:buSzPct val="100000"/>
              <a:buAutoNum type="arabicPeriod" startAt="1"/>
              <a:defRPr i="0" sz="7900" u="sng">
                <a:latin typeface="Avenir Next"/>
                <a:ea typeface="Avenir Next"/>
                <a:cs typeface="Avenir Next"/>
                <a:sym typeface="Avenir Next"/>
              </a:defRPr>
            </a:lvl1pPr>
          </a:lstStyle>
          <a:p>
            <a:pPr/>
            <a:r>
              <a:t>The Body Is Interdependent </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