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p:nvPr>
            <p:ph type="sldImg"/>
          </p:nvPr>
        </p:nvSpPr>
        <p:spPr>
          <a:xfrm>
            <a:off x="1143000" y="685800"/>
            <a:ext cx="4572000" cy="3429000"/>
          </a:xfrm>
          <a:prstGeom prst="rect">
            <a:avLst/>
          </a:prstGeom>
        </p:spPr>
        <p:txBody>
          <a:bodyPr/>
          <a:lstStyle/>
          <a:p>
            <a:pPr/>
          </a:p>
        </p:txBody>
      </p:sp>
      <p:sp>
        <p:nvSpPr>
          <p:cNvPr id="118" name="Shape 11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778000" y="6972280"/>
            <a:ext cx="20828000" cy="2431916"/>
          </a:xfrm>
          <a:prstGeom prst="rect">
            <a:avLst/>
          </a:prstGeom>
        </p:spPr>
        <p:txBody>
          <a:bodyPr anchor="b"/>
          <a:lstStyle/>
          <a:p>
            <a:pPr/>
            <a:r>
              <a:t>Title Text</a:t>
            </a:r>
          </a:p>
        </p:txBody>
      </p:sp>
      <p:sp>
        <p:nvSpPr>
          <p:cNvPr id="12" name="Shape 12"/>
          <p:cNvSpPr/>
          <p:nvPr>
            <p:ph type="body" sz="quarter" idx="1"/>
          </p:nvPr>
        </p:nvSpPr>
        <p:spPr>
          <a:xfrm>
            <a:off x="1778000" y="10119437"/>
            <a:ext cx="20828000" cy="2043618"/>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pic>
        <p:nvPicPr>
          <p:cNvPr id="13" name="New Life Church Teesside_logo life groups-01.png"/>
          <p:cNvPicPr>
            <a:picLocks noChangeAspect="1"/>
          </p:cNvPicPr>
          <p:nvPr/>
        </p:nvPicPr>
        <p:blipFill>
          <a:blip r:embed="rId2">
            <a:extLst/>
          </a:blip>
          <a:stretch>
            <a:fillRect/>
          </a:stretch>
        </p:blipFill>
        <p:spPr>
          <a:xfrm>
            <a:off x="10076942" y="902033"/>
            <a:ext cx="4230117" cy="4238379"/>
          </a:xfrm>
          <a:prstGeom prst="rect">
            <a:avLst/>
          </a:prstGeom>
          <a:ln w="25400">
            <a:miter lim="400000"/>
          </a:ln>
          <a:effectLst>
            <a:reflection blurRad="0" stA="100000" stPos="0" endA="0" endPos="40000" dist="0" dir="5400000" fadeDir="5400000" sx="100000" sy="-100000" kx="0" ky="0" algn="bl" rotWithShape="0"/>
          </a:effectLst>
        </p:spPr>
      </p:pic>
      <p:sp>
        <p:nvSpPr>
          <p:cNvPr id="14" name="Shape 1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4" name="Shape 94"/>
          <p:cNvSpPr/>
          <p:nvPr>
            <p:ph type="body" sz="quarter" idx="13"/>
          </p:nvPr>
        </p:nvSpPr>
        <p:spPr>
          <a:xfrm>
            <a:off x="2387600" y="8953500"/>
            <a:ext cx="19621500" cy="787400"/>
          </a:xfrm>
          <a:prstGeom prst="rect">
            <a:avLst/>
          </a:prstGeom>
        </p:spPr>
        <p:txBody>
          <a:bodyPr anchor="t">
            <a:spAutoFit/>
          </a:bodyPr>
          <a:lstStyle>
            <a:lvl1pPr marL="0" indent="0" algn="ctr">
              <a:spcBef>
                <a:spcPts val="0"/>
              </a:spcBef>
              <a:buSzTx/>
              <a:buNone/>
              <a:defRPr i="1" sz="4500"/>
            </a:lvl1pPr>
          </a:lstStyle>
          <a:p>
            <a:pPr/>
            <a:r>
              <a:t>–Johnny Appleseed</a:t>
            </a:r>
          </a:p>
        </p:txBody>
      </p:sp>
      <p:sp>
        <p:nvSpPr>
          <p:cNvPr id="95" name="Shape 95"/>
          <p:cNvSpPr/>
          <p:nvPr>
            <p:ph type="body" sz="quarter" idx="14"/>
          </p:nvPr>
        </p:nvSpPr>
        <p:spPr>
          <a:xfrm>
            <a:off x="2387600" y="6007099"/>
            <a:ext cx="19621500" cy="965201"/>
          </a:xfrm>
          <a:prstGeom prst="rect">
            <a:avLst/>
          </a:prstGeom>
        </p:spPr>
        <p:txBody>
          <a:bodyPr>
            <a:spAutoFit/>
          </a:bodyPr>
          <a:lstStyle>
            <a:lvl1pPr marL="0" indent="0" algn="ctr">
              <a:spcBef>
                <a:spcPts val="0"/>
              </a:spcBef>
              <a:buSzTx/>
              <a:buNone/>
              <a:defRPr sz="5700"/>
            </a:lvl1pPr>
          </a:lstStyle>
          <a:p>
            <a:pPr/>
            <a:r>
              <a:t>“Type a quote here.” </a:t>
            </a:r>
          </a:p>
        </p:txBody>
      </p:sp>
      <p:sp>
        <p:nvSpPr>
          <p:cNvPr id="96" name="Shape 9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3" name="Shape 103"/>
          <p:cNvSpPr/>
          <p:nvPr>
            <p:ph type="pic" idx="13"/>
          </p:nvPr>
        </p:nvSpPr>
        <p:spPr>
          <a:xfrm>
            <a:off x="0" y="0"/>
            <a:ext cx="24384000" cy="13716000"/>
          </a:xfrm>
          <a:prstGeom prst="rect">
            <a:avLst/>
          </a:prstGeom>
        </p:spPr>
        <p:txBody>
          <a:bodyPr lIns="91439" tIns="45719" rIns="91439" bIns="45719" anchor="t">
            <a:noAutofit/>
          </a:bodyPr>
          <a:lstStyle/>
          <a:p>
            <a:pPr/>
          </a:p>
        </p:txBody>
      </p:sp>
      <p:sp>
        <p:nvSpPr>
          <p:cNvPr id="104" name="Shape 10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1" name="Shape 11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1" name="Shape 21"/>
          <p:cNvSpPr/>
          <p:nvPr>
            <p:ph type="pic" idx="13"/>
          </p:nvPr>
        </p:nvSpPr>
        <p:spPr>
          <a:xfrm>
            <a:off x="3125968" y="673100"/>
            <a:ext cx="18135601" cy="8737600"/>
          </a:xfrm>
          <a:prstGeom prst="rect">
            <a:avLst/>
          </a:prstGeom>
        </p:spPr>
        <p:txBody>
          <a:bodyPr lIns="91439" tIns="45719" rIns="91439" bIns="45719" anchor="t">
            <a:noAutofit/>
          </a:bodyPr>
          <a:lstStyle/>
          <a:p>
            <a:pPr/>
          </a:p>
        </p:txBody>
      </p:sp>
      <p:sp>
        <p:nvSpPr>
          <p:cNvPr id="22" name="Shape 22"/>
          <p:cNvSpPr/>
          <p:nvPr>
            <p:ph type="title"/>
          </p:nvPr>
        </p:nvSpPr>
        <p:spPr>
          <a:xfrm>
            <a:off x="635000" y="9448800"/>
            <a:ext cx="23114000" cy="2006600"/>
          </a:xfrm>
          <a:prstGeom prst="rect">
            <a:avLst/>
          </a:prstGeom>
        </p:spPr>
        <p:txBody>
          <a:bodyPr anchor="b"/>
          <a:lstStyle/>
          <a:p>
            <a:pPr/>
            <a:r>
              <a:t>Title Text</a:t>
            </a:r>
          </a:p>
        </p:txBody>
      </p:sp>
      <p:sp>
        <p:nvSpPr>
          <p:cNvPr id="23" name="Shape 23"/>
          <p:cNvSpPr/>
          <p:nvPr>
            <p:ph type="body" sz="quarter" idx="1"/>
          </p:nvPr>
        </p:nvSpPr>
        <p:spPr>
          <a:xfrm>
            <a:off x="635000" y="11518900"/>
            <a:ext cx="23114000" cy="1587500"/>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sp>
        <p:nvSpPr>
          <p:cNvPr id="24" name="Shape 2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1" name="Shape 31"/>
          <p:cNvSpPr/>
          <p:nvPr>
            <p:ph type="title"/>
          </p:nvPr>
        </p:nvSpPr>
        <p:spPr>
          <a:xfrm>
            <a:off x="1778000" y="4533900"/>
            <a:ext cx="20828000" cy="4648200"/>
          </a:xfrm>
          <a:prstGeom prst="rect">
            <a:avLst/>
          </a:prstGeom>
        </p:spPr>
        <p:txBody>
          <a:bodyPr/>
          <a:lstStyle/>
          <a:p>
            <a:pPr/>
            <a:r>
              <a:t>Title Text</a:t>
            </a:r>
          </a:p>
        </p:txBody>
      </p:sp>
      <p:sp>
        <p:nvSpPr>
          <p:cNvPr id="32" name="Shape 3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9" name="Shape 39"/>
          <p:cNvSpPr/>
          <p:nvPr>
            <p:ph type="pic" sz="half" idx="13"/>
          </p:nvPr>
        </p:nvSpPr>
        <p:spPr>
          <a:xfrm>
            <a:off x="13165980" y="1104900"/>
            <a:ext cx="9525001" cy="11506200"/>
          </a:xfrm>
          <a:prstGeom prst="rect">
            <a:avLst/>
          </a:prstGeom>
        </p:spPr>
        <p:txBody>
          <a:bodyPr lIns="91439" tIns="45719" rIns="91439" bIns="45719" anchor="t">
            <a:noAutofit/>
          </a:bodyPr>
          <a:lstStyle/>
          <a:p>
            <a:pPr/>
          </a:p>
        </p:txBody>
      </p:sp>
      <p:sp>
        <p:nvSpPr>
          <p:cNvPr id="40" name="Shape 40"/>
          <p:cNvSpPr/>
          <p:nvPr>
            <p:ph type="title"/>
          </p:nvPr>
        </p:nvSpPr>
        <p:spPr>
          <a:xfrm>
            <a:off x="1651000" y="1104900"/>
            <a:ext cx="10223500" cy="5613400"/>
          </a:xfrm>
          <a:prstGeom prst="rect">
            <a:avLst/>
          </a:prstGeom>
        </p:spPr>
        <p:txBody>
          <a:bodyPr anchor="b"/>
          <a:lstStyle>
            <a:lvl1pPr>
              <a:defRPr sz="8400">
                <a:latin typeface="Helvetica Light"/>
                <a:ea typeface="Helvetica Light"/>
                <a:cs typeface="Helvetica Light"/>
                <a:sym typeface="Helvetica Light"/>
              </a:defRPr>
            </a:lvl1pPr>
          </a:lstStyle>
          <a:p>
            <a:pPr/>
            <a:r>
              <a:t>Title Text</a:t>
            </a:r>
          </a:p>
        </p:txBody>
      </p:sp>
      <p:sp>
        <p:nvSpPr>
          <p:cNvPr id="41" name="Shape 41"/>
          <p:cNvSpPr/>
          <p:nvPr>
            <p:ph type="body" sz="quarter" idx="1"/>
          </p:nvPr>
        </p:nvSpPr>
        <p:spPr>
          <a:xfrm>
            <a:off x="1651000" y="6845300"/>
            <a:ext cx="10223500" cy="5765800"/>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sp>
        <p:nvSpPr>
          <p:cNvPr id="42" name="Shape 4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9" name="Shape 49"/>
          <p:cNvSpPr/>
          <p:nvPr>
            <p:ph type="title"/>
          </p:nvPr>
        </p:nvSpPr>
        <p:spPr>
          <a:prstGeom prst="rect">
            <a:avLst/>
          </a:prstGeom>
        </p:spPr>
        <p:txBody>
          <a:bodyPr/>
          <a:lstStyle/>
          <a:p>
            <a:pPr/>
            <a:r>
              <a:t>Title Text</a:t>
            </a:r>
          </a:p>
        </p:txBody>
      </p:sp>
      <p:sp>
        <p:nvSpPr>
          <p:cNvPr id="50" name="Shape 5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lvl1pPr>
              <a:defRPr sz="10900"/>
            </a:lvl1pPr>
          </a:lstStyle>
          <a:p>
            <a:pPr/>
            <a:r>
              <a:t>Title Text</a:t>
            </a:r>
          </a:p>
        </p:txBody>
      </p:sp>
      <p:sp>
        <p:nvSpPr>
          <p:cNvPr id="58" name="Shape 58"/>
          <p:cNvSpPr/>
          <p:nvPr>
            <p:ph type="body" idx="1"/>
          </p:nvPr>
        </p:nvSpPr>
        <p:spPr>
          <a:prstGeom prst="rect">
            <a:avLst/>
          </a:prstGeom>
        </p:spPr>
        <p:txBody>
          <a:bodyPr/>
          <a:lstStyle>
            <a:lvl1pPr>
              <a:defRPr b="1" i="1">
                <a:latin typeface="Helvetica"/>
                <a:ea typeface="Helvetica"/>
                <a:cs typeface="Helvetica"/>
                <a:sym typeface="Helvetica"/>
              </a:defRPr>
            </a:lvl1pPr>
          </a:lstStyle>
          <a:p>
            <a:pPr/>
            <a:r>
              <a:t>Body Level One</a:t>
            </a:r>
          </a:p>
          <a:p>
            <a:pPr lvl="1"/>
            <a:r>
              <a:t>Body Level Two</a:t>
            </a:r>
          </a:p>
          <a:p>
            <a:pPr lvl="2"/>
            <a:r>
              <a:t>Body Level Three</a:t>
            </a:r>
          </a:p>
          <a:p>
            <a:pPr lvl="3"/>
            <a:r>
              <a:t>Body Level Four</a:t>
            </a:r>
          </a:p>
          <a:p>
            <a:pPr lvl="4"/>
            <a:r>
              <a:t>Body Level Five</a:t>
            </a:r>
          </a:p>
        </p:txBody>
      </p:sp>
      <p:sp>
        <p:nvSpPr>
          <p:cNvPr id="59" name="Shape 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6" name="Shape 66"/>
          <p:cNvSpPr/>
          <p:nvPr>
            <p:ph type="pic" sz="half" idx="13"/>
          </p:nvPr>
        </p:nvSpPr>
        <p:spPr>
          <a:xfrm>
            <a:off x="13169900" y="3238500"/>
            <a:ext cx="9525000" cy="9207500"/>
          </a:xfrm>
          <a:prstGeom prst="rect">
            <a:avLst/>
          </a:prstGeom>
        </p:spPr>
        <p:txBody>
          <a:bodyPr lIns="91439" tIns="45719" rIns="91439" bIns="45719" anchor="t">
            <a:noAutofit/>
          </a:bodyPr>
          <a:lstStyle/>
          <a:p>
            <a:pPr/>
          </a:p>
        </p:txBody>
      </p:sp>
      <p:sp>
        <p:nvSpPr>
          <p:cNvPr id="67" name="Shape 67"/>
          <p:cNvSpPr/>
          <p:nvPr>
            <p:ph type="title"/>
          </p:nvPr>
        </p:nvSpPr>
        <p:spPr>
          <a:prstGeom prst="rect">
            <a:avLst/>
          </a:prstGeom>
        </p:spPr>
        <p:txBody>
          <a:bodyPr/>
          <a:lstStyle/>
          <a:p>
            <a:pPr/>
            <a:r>
              <a:t>Title Text</a:t>
            </a:r>
          </a:p>
        </p:txBody>
      </p:sp>
      <p:sp>
        <p:nvSpPr>
          <p:cNvPr id="68" name="Shape 68"/>
          <p:cNvSpPr/>
          <p:nvPr>
            <p:ph type="body" sz="half" idx="1"/>
          </p:nvPr>
        </p:nvSpPr>
        <p:spPr>
          <a:xfrm>
            <a:off x="1689100" y="3238500"/>
            <a:ext cx="10007600" cy="92075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pPr/>
            <a:r>
              <a:t>Body Level One</a:t>
            </a:r>
          </a:p>
          <a:p>
            <a:pPr lvl="1"/>
            <a:r>
              <a:t>Body Level Two</a:t>
            </a:r>
          </a:p>
          <a:p>
            <a:pPr lvl="2"/>
            <a:r>
              <a:t>Body Level Three</a:t>
            </a:r>
          </a:p>
          <a:p>
            <a:pPr lvl="3"/>
            <a:r>
              <a:t>Body Level Four</a:t>
            </a:r>
          </a:p>
          <a:p>
            <a:pPr lvl="4"/>
            <a:r>
              <a:t>Body Level Five</a:t>
            </a:r>
          </a:p>
        </p:txBody>
      </p:sp>
      <p:sp>
        <p:nvSpPr>
          <p:cNvPr id="69" name="Shape 6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6" name="Shape 76"/>
          <p:cNvSpPr/>
          <p:nvPr>
            <p:ph type="body" idx="1"/>
          </p:nvPr>
        </p:nvSpPr>
        <p:spPr>
          <a:xfrm>
            <a:off x="1689100" y="1778000"/>
            <a:ext cx="21005800" cy="101473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7" name="Shape 7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4" name="Shape 84"/>
          <p:cNvSpPr/>
          <p:nvPr>
            <p:ph type="pic" sz="quarter" idx="13"/>
          </p:nvPr>
        </p:nvSpPr>
        <p:spPr>
          <a:xfrm>
            <a:off x="15760700" y="7048500"/>
            <a:ext cx="7404100" cy="5549900"/>
          </a:xfrm>
          <a:prstGeom prst="rect">
            <a:avLst/>
          </a:prstGeom>
        </p:spPr>
        <p:txBody>
          <a:bodyPr lIns="91439" tIns="45719" rIns="91439" bIns="45719" anchor="t">
            <a:noAutofit/>
          </a:bodyPr>
          <a:lstStyle/>
          <a:p>
            <a:pPr/>
          </a:p>
        </p:txBody>
      </p:sp>
      <p:sp>
        <p:nvSpPr>
          <p:cNvPr id="85" name="Shape 85"/>
          <p:cNvSpPr/>
          <p:nvPr>
            <p:ph type="pic" sz="quarter" idx="14"/>
          </p:nvPr>
        </p:nvSpPr>
        <p:spPr>
          <a:xfrm>
            <a:off x="15760700" y="1130300"/>
            <a:ext cx="7404100" cy="5549900"/>
          </a:xfrm>
          <a:prstGeom prst="rect">
            <a:avLst/>
          </a:prstGeom>
        </p:spPr>
        <p:txBody>
          <a:bodyPr lIns="91439" tIns="45719" rIns="91439" bIns="45719" anchor="t">
            <a:noAutofit/>
          </a:bodyPr>
          <a:lstStyle/>
          <a:p>
            <a:pPr/>
          </a:p>
        </p:txBody>
      </p:sp>
      <p:sp>
        <p:nvSpPr>
          <p:cNvPr id="86" name="Shape 86"/>
          <p:cNvSpPr/>
          <p:nvPr>
            <p:ph type="pic" idx="15"/>
          </p:nvPr>
        </p:nvSpPr>
        <p:spPr>
          <a:xfrm>
            <a:off x="1206500" y="1130300"/>
            <a:ext cx="14173200" cy="11468100"/>
          </a:xfrm>
          <a:prstGeom prst="rect">
            <a:avLst/>
          </a:prstGeom>
        </p:spPr>
        <p:txBody>
          <a:bodyPr lIns="91439" tIns="45719" rIns="91439" bIns="45719" anchor="t">
            <a:noAutofit/>
          </a:bodyPr>
          <a:lstStyle/>
          <a:p>
            <a:pPr/>
          </a:p>
        </p:txBody>
      </p:sp>
      <p:sp>
        <p:nvSpPr>
          <p:cNvPr id="87" name="Shape 8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3D3D3"/>
            </a:gs>
          </a:gsLst>
          <a:lin ang="5400000" scaled="0"/>
        </a:gradFill>
      </p:bgPr>
    </p:bg>
    <p:spTree>
      <p:nvGrpSpPr>
        <p:cNvPr id="1" name=""/>
        <p:cNvGrpSpPr/>
        <p:nvPr/>
      </p:nvGrpSpPr>
      <p:grpSpPr>
        <a:xfrm>
          <a:off x="0" y="0"/>
          <a:ext cx="0" cy="0"/>
          <a:chOff x="0" y="0"/>
          <a:chExt cx="0" cy="0"/>
        </a:xfrm>
      </p:grpSpPr>
      <p:sp>
        <p:nvSpPr>
          <p:cNvPr id="2" name="Shape 2"/>
          <p:cNvSpPr/>
          <p:nvPr>
            <p:ph type="title"/>
          </p:nvPr>
        </p:nvSpPr>
        <p:spPr>
          <a:xfrm>
            <a:off x="1689100" y="9525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1689100" y="3238500"/>
            <a:ext cx="21005800" cy="9207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i="0" sz="2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1pPr>
      <a:lvl2pPr marL="0" marR="0" indent="228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2pPr>
      <a:lvl3pPr marL="0" marR="0" indent="457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3pPr>
      <a:lvl4pPr marL="0" marR="0" indent="685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4pPr>
      <a:lvl5pPr marL="0" marR="0" indent="9144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9pPr>
    </p:titleStyle>
    <p:bodyStyle>
      <a:lvl1pPr marL="63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1pPr>
      <a:lvl2pPr marL="127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2pPr>
      <a:lvl3pPr marL="190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3pPr>
      <a:lvl4pPr marL="254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4pPr>
      <a:lvl5pPr marL="317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5pPr>
      <a:lvl6pPr marL="381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6pPr>
      <a:lvl7pPr marL="444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7pPr>
      <a:lvl8pPr marL="508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8pPr>
      <a:lvl9pPr marL="571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png"/><Relationship Id="rId3" Type="http://schemas.openxmlformats.org/officeDocument/2006/relationships/image" Target="../media/image4.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ctrTitle"/>
          </p:nvPr>
        </p:nvSpPr>
        <p:spPr>
          <a:prstGeom prst="rect">
            <a:avLst/>
          </a:prstGeom>
        </p:spPr>
        <p:txBody>
          <a:bodyPr/>
          <a:lstStyle>
            <a:lvl1pPr defTabSz="693419">
              <a:defRPr sz="9407"/>
            </a:lvl1pPr>
          </a:lstStyle>
          <a:p>
            <a:pPr/>
            <a:r>
              <a:t>What’s the church all about?</a:t>
            </a:r>
          </a:p>
        </p:txBody>
      </p:sp>
      <p:sp>
        <p:nvSpPr>
          <p:cNvPr id="121" name="Shape 121"/>
          <p:cNvSpPr/>
          <p:nvPr>
            <p:ph type="subTitle" sz="quarter" idx="1"/>
          </p:nvPr>
        </p:nvSpPr>
        <p:spPr>
          <a:prstGeom prst="rect">
            <a:avLst/>
          </a:prstGeom>
        </p:spPr>
        <p:txBody>
          <a:bodyPr/>
          <a:lstStyle>
            <a:lvl1pPr>
              <a:defRPr sz="8400" u="none">
                <a:latin typeface="Helvetica Light"/>
                <a:ea typeface="Helvetica Light"/>
                <a:cs typeface="Helvetica Light"/>
                <a:sym typeface="Helvetica Light"/>
              </a:defRPr>
            </a:lvl1pPr>
          </a:lstStyle>
          <a:p>
            <a:pPr/>
            <a:r>
              <a:t>Part 004 - The Foundation of the church.</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p:nvPr>
        </p:nvSpPr>
        <p:spPr>
          <a:prstGeom prst="rect">
            <a:avLst/>
          </a:prstGeom>
        </p:spPr>
        <p:txBody>
          <a:bodyPr/>
          <a:lstStyle>
            <a:lvl1pPr defTabSz="544830">
              <a:defRPr sz="7194"/>
            </a:lvl1pPr>
          </a:lstStyle>
          <a:p>
            <a:pPr/>
            <a:r>
              <a:t>The Background For The Church: Israel </a:t>
            </a:r>
          </a:p>
        </p:txBody>
      </p:sp>
      <p:sp>
        <p:nvSpPr>
          <p:cNvPr id="144" name="Shape 144"/>
          <p:cNvSpPr/>
          <p:nvPr>
            <p:ph type="body" idx="1"/>
          </p:nvPr>
        </p:nvSpPr>
        <p:spPr>
          <a:prstGeom prst="rect">
            <a:avLst/>
          </a:prstGeom>
        </p:spPr>
        <p:txBody>
          <a:bodyPr anchor="t"/>
          <a:lstStyle/>
          <a:p>
            <a:pPr/>
            <a:r>
              <a:t>The Nation of Israel </a:t>
            </a:r>
          </a:p>
          <a:p>
            <a:pPr/>
            <a:r>
              <a:t>The church</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xfrm>
            <a:off x="1689100" y="673100"/>
            <a:ext cx="21005800" cy="2286000"/>
          </a:xfrm>
          <a:prstGeom prst="rect">
            <a:avLst/>
          </a:prstGeom>
        </p:spPr>
        <p:txBody>
          <a:bodyPr/>
          <a:lstStyle>
            <a:lvl1pPr defTabSz="528319">
              <a:defRPr sz="7168"/>
            </a:lvl1pPr>
          </a:lstStyle>
          <a:p>
            <a:pPr/>
            <a:r>
              <a:t>Comparison between The Nation Of Israel And The Church (Figure 1) </a:t>
            </a:r>
          </a:p>
        </p:txBody>
      </p:sp>
      <p:graphicFrame>
        <p:nvGraphicFramePr>
          <p:cNvPr id="147" name="Table 147"/>
          <p:cNvGraphicFramePr/>
          <p:nvPr/>
        </p:nvGraphicFramePr>
        <p:xfrm>
          <a:off x="1889460" y="3627739"/>
          <a:ext cx="21008976" cy="8774479"/>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10502900"/>
                <a:gridCol w="10502900"/>
              </a:tblGrid>
              <a:tr h="741427">
                <a:tc>
                  <a:txBody>
                    <a:bodyPr/>
                    <a:lstStyle/>
                    <a:p>
                      <a:pPr>
                        <a:defRPr b="0" sz="1800">
                          <a:solidFill>
                            <a:srgbClr val="000000"/>
                          </a:solidFill>
                        </a:defRPr>
                      </a:pPr>
                      <a:r>
                        <a:rPr sz="5300">
                          <a:latin typeface="Helvetica Light"/>
                          <a:ea typeface="Helvetica Light"/>
                          <a:cs typeface="Helvetica Light"/>
                        </a:rPr>
                        <a:t> The Nation of Israel </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6350">
                      <a:solidFill>
                        <a:srgbClr val="000000"/>
                      </a:solidFill>
                      <a:miter lim="400000"/>
                    </a:lnB>
                    <a:solidFill>
                      <a:srgbClr val="BEC0BF"/>
                    </a:solidFill>
                  </a:tcPr>
                </a:tc>
                <a:tc>
                  <a:txBody>
                    <a:bodyPr/>
                    <a:lstStyle/>
                    <a:p>
                      <a:pPr>
                        <a:defRPr b="0" sz="1800">
                          <a:solidFill>
                            <a:srgbClr val="000000"/>
                          </a:solidFill>
                        </a:defRPr>
                      </a:pPr>
                      <a:r>
                        <a:rPr sz="5300">
                          <a:latin typeface="Helvetica Light"/>
                          <a:ea typeface="Helvetica Light"/>
                          <a:cs typeface="Helvetica Light"/>
                        </a:rPr>
                        <a:t>The Church </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6350">
                      <a:solidFill>
                        <a:srgbClr val="000000"/>
                      </a:solidFill>
                      <a:miter lim="400000"/>
                    </a:lnB>
                    <a:solidFill>
                      <a:srgbClr val="BEC0BF"/>
                    </a:solidFill>
                  </a:tcPr>
                </a:tc>
              </a:tr>
              <a:tr h="7288449">
                <a:tc>
                  <a:txBody>
                    <a:bodyPr/>
                    <a:lstStyle/>
                    <a:p>
                      <a:pPr algn="l">
                        <a:spcBef>
                          <a:spcPts val="4500"/>
                        </a:spcBef>
                        <a:defRPr sz="2600"/>
                      </a:pPr>
                      <a:r>
                        <a:t>The orientation of the ‘Nation’ was centripetal. God’s plan placed Israel as a light to the nations, to which the nations would COME to see and hear of His glory. To participate in His glory meant to come to the Nation. </a:t>
                      </a:r>
                    </a:p>
                    <a:p>
                      <a:pPr marL="270163" indent="-270163" algn="l">
                        <a:spcBef>
                          <a:spcPts val="4500"/>
                        </a:spcBef>
                        <a:buSzPct val="100000"/>
                        <a:buChar char="•"/>
                        <a:defRPr sz="2600"/>
                      </a:pPr>
                      <a:r>
                        <a:t>Growth by addition (birth, take by force, God-fearers) </a:t>
                      </a:r>
                    </a:p>
                    <a:p>
                      <a:pPr marL="270163" indent="-270163" algn="l">
                        <a:spcBef>
                          <a:spcPts val="4500"/>
                        </a:spcBef>
                        <a:buSzPct val="100000"/>
                        <a:buChar char="•"/>
                        <a:defRPr sz="2600"/>
                      </a:pPr>
                      <a:r>
                        <a:t>Centralised plan ‘when they come to this House’ </a:t>
                      </a:r>
                    </a:p>
                    <a:p>
                      <a:pPr marL="270163" indent="-270163" algn="l">
                        <a:spcBef>
                          <a:spcPts val="4500"/>
                        </a:spcBef>
                        <a:buSzPct val="100000"/>
                        <a:buChar char="•"/>
                        <a:defRPr sz="2600"/>
                      </a:pPr>
                      <a:r>
                        <a:t>God’s glory temporarily residing in Jerusalem (1Ch 28; 2Ch 6-7) </a:t>
                      </a:r>
                    </a:p>
                  </a:txBody>
                  <a:tcPr marL="50800" marR="50800" marT="50800" marB="50800" anchor="t" anchorCtr="0" horzOverflow="overflow">
                    <a:lnL w="3175">
                      <a:solidFill>
                        <a:srgbClr val="000000"/>
                      </a:solidFill>
                      <a:miter lim="400000"/>
                    </a:lnL>
                    <a:lnR w="3175">
                      <a:solidFill>
                        <a:srgbClr val="000000"/>
                      </a:solidFill>
                      <a:miter lim="400000"/>
                    </a:lnR>
                    <a:lnT w="6350">
                      <a:solidFill>
                        <a:srgbClr val="000000"/>
                      </a:solidFill>
                      <a:miter lim="400000"/>
                    </a:lnT>
                    <a:lnB w="3175">
                      <a:solidFill>
                        <a:srgbClr val="000000"/>
                      </a:solidFill>
                      <a:miter lim="400000"/>
                    </a:lnB>
                    <a:noFill/>
                  </a:tcPr>
                </a:tc>
                <a:tc>
                  <a:txBody>
                    <a:bodyPr/>
                    <a:lstStyle/>
                    <a:p>
                      <a:pPr algn="l">
                        <a:spcBef>
                          <a:spcPts val="4500"/>
                        </a:spcBef>
                        <a:defRPr sz="2600"/>
                      </a:pPr>
                      <a:r>
                        <a:t>The orientation of the Church is centrifugal. God’s plan places the Church as a Light to the nations. The people of the Church are to GO and be salt and light among the nations (Mt 5:13-14; 28:18-20).</a:t>
                      </a:r>
                    </a:p>
                    <a:p>
                      <a:pPr marL="270163" indent="-270163" algn="l">
                        <a:spcBef>
                          <a:spcPts val="4500"/>
                        </a:spcBef>
                        <a:buSzPct val="100000"/>
                        <a:buChar char="•"/>
                        <a:defRPr sz="2600"/>
                      </a:pPr>
                      <a:r>
                        <a:t>Growth by multiplication (conversion, church planting) </a:t>
                      </a:r>
                    </a:p>
                    <a:p>
                      <a:pPr marL="270163" indent="-270163" algn="l">
                        <a:spcBef>
                          <a:spcPts val="4500"/>
                        </a:spcBef>
                        <a:buSzPct val="100000"/>
                        <a:buChar char="•"/>
                        <a:defRPr sz="2600"/>
                      </a:pPr>
                      <a:r>
                        <a:t>Decentralised plan ‘... into all the world’ </a:t>
                      </a:r>
                    </a:p>
                    <a:p>
                      <a:pPr marL="270163" indent="-270163" algn="l">
                        <a:spcBef>
                          <a:spcPts val="4500"/>
                        </a:spcBef>
                        <a:buSzPct val="100000"/>
                        <a:buChar char="•"/>
                        <a:defRPr sz="2600"/>
                      </a:pPr>
                      <a:r>
                        <a:t>Released and empowered by the eternally indwelling Holy Spirit (Ac 1-2); God’s glory residing in the hearts of men (2Co 3) </a:t>
                      </a:r>
                    </a:p>
                  </a:txBody>
                  <a:tcPr marL="50800" marR="50800" marT="50800" marB="50800" anchor="t" anchorCtr="0" horzOverflow="overflow">
                    <a:lnL w="3175">
                      <a:solidFill>
                        <a:srgbClr val="000000"/>
                      </a:solidFill>
                      <a:miter lim="400000"/>
                    </a:lnL>
                    <a:lnR w="3175">
                      <a:solidFill>
                        <a:srgbClr val="000000"/>
                      </a:solidFill>
                      <a:miter lim="400000"/>
                    </a:lnR>
                    <a:lnT w="6350">
                      <a:solidFill>
                        <a:srgbClr val="000000"/>
                      </a:solidFill>
                      <a:miter lim="400000"/>
                    </a:lnT>
                    <a:lnB w="3175">
                      <a:solidFill>
                        <a:srgbClr val="000000"/>
                      </a:solidFill>
                      <a:miter lim="400000"/>
                    </a:lnB>
                    <a:noFill/>
                  </a:tcPr>
                </a:tc>
              </a:tr>
            </a:tbl>
          </a:graphicData>
        </a:graphic>
      </p:graphicFrame>
      <p:pic>
        <p:nvPicPr>
          <p:cNvPr id="148" name="pasted-image.png"/>
          <p:cNvPicPr>
            <a:picLocks noChangeAspect="1"/>
          </p:cNvPicPr>
          <p:nvPr/>
        </p:nvPicPr>
        <p:blipFill>
          <a:blip r:embed="rId2">
            <a:extLst/>
          </a:blip>
          <a:stretch>
            <a:fillRect/>
          </a:stretch>
        </p:blipFill>
        <p:spPr>
          <a:xfrm>
            <a:off x="4462982" y="9396784"/>
            <a:ext cx="5827933" cy="3686392"/>
          </a:xfrm>
          <a:prstGeom prst="rect">
            <a:avLst/>
          </a:prstGeom>
          <a:ln w="12700">
            <a:miter lim="400000"/>
          </a:ln>
        </p:spPr>
      </p:pic>
      <p:pic>
        <p:nvPicPr>
          <p:cNvPr id="149" name="pasted-image.png"/>
          <p:cNvPicPr>
            <a:picLocks noChangeAspect="1"/>
          </p:cNvPicPr>
          <p:nvPr/>
        </p:nvPicPr>
        <p:blipFill>
          <a:blip r:embed="rId3">
            <a:extLst/>
          </a:blip>
          <a:stretch>
            <a:fillRect/>
          </a:stretch>
        </p:blipFill>
        <p:spPr>
          <a:xfrm>
            <a:off x="14970442" y="9433409"/>
            <a:ext cx="6120058" cy="3613142"/>
          </a:xfrm>
          <a:prstGeom prst="rect">
            <a:avLst/>
          </a:prstGeom>
          <a:ln w="12700">
            <a:miter lim="400000"/>
          </a:ln>
        </p:spPr>
      </p:pic>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Shape 151"/>
          <p:cNvSpPr/>
          <p:nvPr>
            <p:ph type="body" idx="14"/>
          </p:nvPr>
        </p:nvSpPr>
        <p:spPr>
          <a:xfrm>
            <a:off x="2387600" y="4114799"/>
            <a:ext cx="19621500" cy="4749801"/>
          </a:xfrm>
          <a:prstGeom prst="rect">
            <a:avLst/>
          </a:prstGeom>
        </p:spPr>
        <p:txBody>
          <a:bodyPr/>
          <a:lstStyle/>
          <a:p>
            <a:pPr algn="l">
              <a:spcBef>
                <a:spcPts val="5900"/>
              </a:spcBef>
              <a:defRPr b="1" i="1" sz="5200">
                <a:latin typeface="Helvetica"/>
                <a:ea typeface="Helvetica"/>
                <a:cs typeface="Helvetica"/>
                <a:sym typeface="Helvetica"/>
              </a:defRPr>
            </a:pPr>
            <a:r>
              <a:t>Question:</a:t>
            </a:r>
          </a:p>
          <a:p>
            <a:pPr algn="l">
              <a:spcBef>
                <a:spcPts val="5900"/>
              </a:spcBef>
              <a:defRPr b="1" i="1" sz="5200">
                <a:latin typeface="Helvetica"/>
                <a:ea typeface="Helvetica"/>
                <a:cs typeface="Helvetica"/>
                <a:sym typeface="Helvetica"/>
              </a:defRPr>
            </a:pPr>
            <a:r>
              <a:t>In what ways do you  see the church sometimes making the mistake of falling back into Israel’s model?</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title"/>
          </p:nvPr>
        </p:nvSpPr>
        <p:spPr>
          <a:prstGeom prst="rect">
            <a:avLst/>
          </a:prstGeom>
        </p:spPr>
        <p:txBody>
          <a:bodyPr/>
          <a:lstStyle>
            <a:lvl1pPr defTabSz="544830">
              <a:defRPr sz="7194"/>
            </a:lvl1pPr>
          </a:lstStyle>
          <a:p>
            <a:pPr/>
            <a:r>
              <a:t>The Prediction Of The Church: Matthew 16:18-19 </a:t>
            </a:r>
          </a:p>
        </p:txBody>
      </p:sp>
      <p:sp>
        <p:nvSpPr>
          <p:cNvPr id="154" name="Shape 154"/>
          <p:cNvSpPr/>
          <p:nvPr>
            <p:ph type="body" idx="1"/>
          </p:nvPr>
        </p:nvSpPr>
        <p:spPr>
          <a:prstGeom prst="rect">
            <a:avLst/>
          </a:prstGeom>
        </p:spPr>
        <p:txBody>
          <a:bodyPr/>
          <a:lstStyle/>
          <a:p>
            <a:pPr marL="0" indent="0" algn="ctr">
              <a:buSzTx/>
              <a:buNone/>
            </a:pPr>
            <a:r>
              <a:t>Matthew 16:18-19</a:t>
            </a:r>
          </a:p>
          <a:p>
            <a:pPr marL="0" indent="0" algn="ctr">
              <a:spcBef>
                <a:spcPts val="0"/>
              </a:spcBef>
              <a:buSzTx/>
              <a:buNone/>
              <a:defRPr b="0" i="0" sz="5700">
                <a:latin typeface="Helvetica Light"/>
                <a:ea typeface="Helvetica Light"/>
                <a:cs typeface="Helvetica Light"/>
                <a:sym typeface="Helvetica Light"/>
              </a:defRPr>
            </a:pPr>
            <a:r>
              <a:t>And I tell you, you are Peter, and on this rock I will build my church, and the gates of hell shall not prevail against it. I will give you the keys of the kingdom of heaven, and whatever you bind on earth shall be bound in heaven, and whatever you loose on earth shall be loosed in heaven.”</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title"/>
          </p:nvPr>
        </p:nvSpPr>
        <p:spPr>
          <a:prstGeom prst="rect">
            <a:avLst/>
          </a:prstGeom>
        </p:spPr>
        <p:txBody>
          <a:bodyPr/>
          <a:lstStyle>
            <a:lvl1pPr defTabSz="544830">
              <a:defRPr sz="7194"/>
            </a:lvl1pPr>
          </a:lstStyle>
          <a:p>
            <a:pPr/>
            <a:r>
              <a:t>The Prediction Of The Church: Matthew 16:18-19 </a:t>
            </a:r>
          </a:p>
        </p:txBody>
      </p:sp>
      <p:sp>
        <p:nvSpPr>
          <p:cNvPr id="157" name="Shape 157"/>
          <p:cNvSpPr/>
          <p:nvPr>
            <p:ph type="body" idx="1"/>
          </p:nvPr>
        </p:nvSpPr>
        <p:spPr>
          <a:prstGeom prst="rect">
            <a:avLst/>
          </a:prstGeom>
        </p:spPr>
        <p:txBody>
          <a:bodyPr anchor="t"/>
          <a:lstStyle>
            <a:lvl1pPr marL="1080654" indent="-1080654">
              <a:buSzPct val="100000"/>
              <a:buAutoNum type="arabicPeriod" startAt="1"/>
              <a:defRPr b="0" i="0">
                <a:latin typeface="Helvetica Light"/>
                <a:ea typeface="Helvetica Light"/>
                <a:cs typeface="Helvetica Light"/>
                <a:sym typeface="Helvetica Light"/>
              </a:defRPr>
            </a:lvl1pPr>
          </a:lstStyle>
          <a:p>
            <a:pPr/>
            <a:r>
              <a:t>The church is built on the rock: “Upon this rock” </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body" idx="14"/>
          </p:nvPr>
        </p:nvSpPr>
        <p:spPr>
          <a:xfrm>
            <a:off x="2387600" y="5276850"/>
            <a:ext cx="19621500" cy="2425701"/>
          </a:xfrm>
          <a:prstGeom prst="rect">
            <a:avLst/>
          </a:prstGeom>
        </p:spPr>
        <p:txBody>
          <a:bodyPr/>
          <a:lstStyle/>
          <a:p>
            <a:pPr algn="l">
              <a:spcBef>
                <a:spcPts val="5900"/>
              </a:spcBef>
              <a:defRPr b="1" i="1" sz="5200">
                <a:latin typeface="Helvetica"/>
                <a:ea typeface="Helvetica"/>
                <a:cs typeface="Helvetica"/>
                <a:sym typeface="Helvetica"/>
              </a:defRPr>
            </a:pPr>
            <a:r>
              <a:t>Question:</a:t>
            </a:r>
          </a:p>
          <a:p>
            <a:pPr algn="l">
              <a:spcBef>
                <a:spcPts val="5900"/>
              </a:spcBef>
              <a:defRPr b="1" i="1" sz="5200">
                <a:latin typeface="Helvetica"/>
                <a:ea typeface="Helvetica"/>
                <a:cs typeface="Helvetica"/>
                <a:sym typeface="Helvetica"/>
              </a:defRPr>
            </a:pPr>
            <a:r>
              <a:t>Why has this verse caused so much misunderstanding?</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title"/>
          </p:nvPr>
        </p:nvSpPr>
        <p:spPr>
          <a:prstGeom prst="rect">
            <a:avLst/>
          </a:prstGeom>
        </p:spPr>
        <p:txBody>
          <a:bodyPr/>
          <a:lstStyle>
            <a:lvl1pPr defTabSz="544830">
              <a:defRPr sz="7194"/>
            </a:lvl1pPr>
          </a:lstStyle>
          <a:p>
            <a:pPr/>
            <a:r>
              <a:t>The Prediction Of The Church: Matthew 16:18-19 </a:t>
            </a:r>
          </a:p>
        </p:txBody>
      </p:sp>
      <p:sp>
        <p:nvSpPr>
          <p:cNvPr id="162" name="Shape 162"/>
          <p:cNvSpPr/>
          <p:nvPr>
            <p:ph type="body" idx="1"/>
          </p:nvPr>
        </p:nvSpPr>
        <p:spPr>
          <a:prstGeom prst="rect">
            <a:avLst/>
          </a:prstGeom>
        </p:spPr>
        <p:txBody>
          <a:bodyPr anchor="t"/>
          <a:lstStyle/>
          <a:p>
            <a:pPr marL="1080654" indent="-1080654">
              <a:buSzPct val="100000"/>
              <a:buAutoNum type="arabicPeriod" startAt="1"/>
              <a:defRPr b="0" i="0">
                <a:latin typeface="Helvetica Light"/>
                <a:ea typeface="Helvetica Light"/>
                <a:cs typeface="Helvetica Light"/>
                <a:sym typeface="Helvetica Light"/>
              </a:defRPr>
            </a:pPr>
            <a:r>
              <a:t>The church is built on the rock: “Upon this rock”</a:t>
            </a:r>
          </a:p>
          <a:p>
            <a:pPr marL="1080654" indent="-1080654">
              <a:buSzPct val="100000"/>
              <a:buAutoNum type="arabicPeriod" startAt="1"/>
              <a:defRPr b="0" i="0">
                <a:latin typeface="Helvetica Light"/>
                <a:ea typeface="Helvetica Light"/>
                <a:cs typeface="Helvetica Light"/>
                <a:sym typeface="Helvetica Light"/>
              </a:defRPr>
            </a:pPr>
            <a:r>
              <a:t>The Church belongs to Christ: “I will build My Church.”</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Shape 164"/>
          <p:cNvSpPr/>
          <p:nvPr>
            <p:ph type="title"/>
          </p:nvPr>
        </p:nvSpPr>
        <p:spPr>
          <a:prstGeom prst="rect">
            <a:avLst/>
          </a:prstGeom>
        </p:spPr>
        <p:txBody>
          <a:bodyPr/>
          <a:lstStyle>
            <a:lvl1pPr defTabSz="544830">
              <a:defRPr sz="7194"/>
            </a:lvl1pPr>
          </a:lstStyle>
          <a:p>
            <a:pPr/>
            <a:r>
              <a:t>The Prediction Of The Church: Matthew 16:18-19 </a:t>
            </a:r>
          </a:p>
        </p:txBody>
      </p:sp>
      <p:sp>
        <p:nvSpPr>
          <p:cNvPr id="165" name="Shape 165"/>
          <p:cNvSpPr/>
          <p:nvPr>
            <p:ph type="body" idx="1"/>
          </p:nvPr>
        </p:nvSpPr>
        <p:spPr>
          <a:prstGeom prst="rect">
            <a:avLst/>
          </a:prstGeom>
        </p:spPr>
        <p:txBody>
          <a:bodyPr anchor="t"/>
          <a:lstStyle/>
          <a:p>
            <a:pPr marL="1080654" indent="-1080654">
              <a:buSzPct val="100000"/>
              <a:buAutoNum type="arabicPeriod" startAt="1"/>
              <a:defRPr b="0" i="0">
                <a:latin typeface="Helvetica Light"/>
                <a:ea typeface="Helvetica Light"/>
                <a:cs typeface="Helvetica Light"/>
                <a:sym typeface="Helvetica Light"/>
              </a:defRPr>
            </a:pPr>
            <a:r>
              <a:t>The church is built on the rock: “Upon this rock”</a:t>
            </a:r>
          </a:p>
          <a:p>
            <a:pPr marL="1080654" indent="-1080654">
              <a:buSzPct val="100000"/>
              <a:buAutoNum type="arabicPeriod" startAt="1"/>
              <a:defRPr b="0" i="0">
                <a:latin typeface="Helvetica Light"/>
                <a:ea typeface="Helvetica Light"/>
                <a:cs typeface="Helvetica Light"/>
                <a:sym typeface="Helvetica Light"/>
              </a:defRPr>
            </a:pPr>
            <a:r>
              <a:t>The Church belongs to Christ: “I will build My Church.”</a:t>
            </a:r>
          </a:p>
          <a:p>
            <a:pPr marL="1080654" indent="-1080654">
              <a:buSzPct val="100000"/>
              <a:buAutoNum type="arabicPeriod" startAt="1"/>
              <a:defRPr b="0" i="0">
                <a:latin typeface="Helvetica Light"/>
                <a:ea typeface="Helvetica Light"/>
                <a:cs typeface="Helvetica Light"/>
                <a:sym typeface="Helvetica Light"/>
              </a:defRPr>
            </a:pPr>
            <a:r>
              <a:t>Jesus builds His Church through us: “I will build my Church.” </a:t>
            </a: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ph type="title"/>
          </p:nvPr>
        </p:nvSpPr>
        <p:spPr>
          <a:prstGeom prst="rect">
            <a:avLst/>
          </a:prstGeom>
        </p:spPr>
        <p:txBody>
          <a:bodyPr/>
          <a:lstStyle>
            <a:lvl1pPr defTabSz="544830">
              <a:defRPr sz="7194"/>
            </a:lvl1pPr>
          </a:lstStyle>
          <a:p>
            <a:pPr/>
            <a:r>
              <a:t>The Prediction Of The Church: Matthew 16:18-19 </a:t>
            </a:r>
          </a:p>
        </p:txBody>
      </p:sp>
      <p:sp>
        <p:nvSpPr>
          <p:cNvPr id="168" name="Shape 168"/>
          <p:cNvSpPr/>
          <p:nvPr>
            <p:ph type="body" idx="1"/>
          </p:nvPr>
        </p:nvSpPr>
        <p:spPr>
          <a:prstGeom prst="rect">
            <a:avLst/>
          </a:prstGeom>
        </p:spPr>
        <p:txBody>
          <a:bodyPr anchor="t"/>
          <a:lstStyle/>
          <a:p>
            <a:pPr marL="1080654" indent="-1080654">
              <a:buSzPct val="100000"/>
              <a:buAutoNum type="arabicPeriod" startAt="1"/>
              <a:defRPr b="0" i="0">
                <a:latin typeface="Helvetica Light"/>
                <a:ea typeface="Helvetica Light"/>
                <a:cs typeface="Helvetica Light"/>
                <a:sym typeface="Helvetica Light"/>
              </a:defRPr>
            </a:pPr>
            <a:r>
              <a:t>The church is built on the rock: “Upon this rock”</a:t>
            </a:r>
          </a:p>
          <a:p>
            <a:pPr marL="1080654" indent="-1080654">
              <a:buSzPct val="100000"/>
              <a:buAutoNum type="arabicPeriod" startAt="1"/>
              <a:defRPr b="0" i="0">
                <a:latin typeface="Helvetica Light"/>
                <a:ea typeface="Helvetica Light"/>
                <a:cs typeface="Helvetica Light"/>
                <a:sym typeface="Helvetica Light"/>
              </a:defRPr>
            </a:pPr>
            <a:r>
              <a:t>The Church belongs to Christ: “I will build My Church.”</a:t>
            </a:r>
          </a:p>
          <a:p>
            <a:pPr marL="1080654" indent="-1080654">
              <a:buSzPct val="100000"/>
              <a:buAutoNum type="arabicPeriod" startAt="1"/>
              <a:defRPr b="0" i="0">
                <a:latin typeface="Helvetica Light"/>
                <a:ea typeface="Helvetica Light"/>
                <a:cs typeface="Helvetica Light"/>
                <a:sym typeface="Helvetica Light"/>
              </a:defRPr>
            </a:pPr>
            <a:r>
              <a:t>Jesus builds His Church through us: “I will build my Church.”</a:t>
            </a:r>
          </a:p>
          <a:p>
            <a:pPr marL="1080654" indent="-1080654">
              <a:buSzPct val="100000"/>
              <a:buAutoNum type="arabicPeriod" startAt="1"/>
              <a:defRPr b="0" i="0">
                <a:latin typeface="Helvetica Light"/>
                <a:ea typeface="Helvetica Light"/>
                <a:cs typeface="Helvetica Light"/>
                <a:sym typeface="Helvetica Light"/>
              </a:defRPr>
            </a:pPr>
            <a:r>
              <a:t>The Church will be triumphant: “the gates of hell will not prevail against it” </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Shape 170"/>
          <p:cNvSpPr/>
          <p:nvPr>
            <p:ph type="body" idx="14"/>
          </p:nvPr>
        </p:nvSpPr>
        <p:spPr>
          <a:xfrm>
            <a:off x="2387600" y="2559049"/>
            <a:ext cx="19621500" cy="7861301"/>
          </a:xfrm>
          <a:prstGeom prst="rect">
            <a:avLst/>
          </a:prstGeom>
        </p:spPr>
        <p:txBody>
          <a:bodyPr/>
          <a:lstStyle/>
          <a:p>
            <a:pPr algn="l">
              <a:spcBef>
                <a:spcPts val="5900"/>
              </a:spcBef>
              <a:defRPr b="1" i="1" sz="5200">
                <a:latin typeface="Helvetica"/>
                <a:ea typeface="Helvetica"/>
                <a:cs typeface="Helvetica"/>
                <a:sym typeface="Helvetica"/>
              </a:defRPr>
            </a:pPr>
            <a:r>
              <a:t>QUESTIONS </a:t>
            </a:r>
          </a:p>
          <a:p>
            <a:pPr algn="l">
              <a:spcBef>
                <a:spcPts val="5900"/>
              </a:spcBef>
              <a:defRPr b="1" i="1" sz="5200">
                <a:latin typeface="Helvetica"/>
                <a:ea typeface="Helvetica"/>
                <a:cs typeface="Helvetica"/>
                <a:sym typeface="Helvetica"/>
              </a:defRPr>
            </a:pPr>
            <a:r>
              <a:t>What are the implications of the Church as centrifugal? </a:t>
            </a:r>
          </a:p>
          <a:p>
            <a:pPr algn="l">
              <a:spcBef>
                <a:spcPts val="5900"/>
              </a:spcBef>
              <a:defRPr b="1" i="1" sz="5200">
                <a:latin typeface="Helvetica"/>
                <a:ea typeface="Helvetica"/>
                <a:cs typeface="Helvetica"/>
                <a:sym typeface="Helvetica"/>
              </a:defRPr>
            </a:pPr>
            <a:r>
              <a:t>How does an Old Testament (centripetal) understanding of the Church affect its vitality? When is such an understanding of the local church appropriate? Why? </a:t>
            </a:r>
          </a:p>
          <a:p>
            <a:pPr algn="l">
              <a:spcBef>
                <a:spcPts val="5900"/>
              </a:spcBef>
              <a:defRPr b="1" i="1" sz="5200">
                <a:latin typeface="Helvetica"/>
                <a:ea typeface="Helvetica"/>
                <a:cs typeface="Helvetica"/>
                <a:sym typeface="Helvetica"/>
              </a:defRPr>
            </a:pPr>
            <a:r>
              <a:t>The Church exists for the world (Eph 3:1-10). What are the implications? </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p:nvPr>
        </p:nvSpPr>
        <p:spPr>
          <a:prstGeom prst="rect">
            <a:avLst/>
          </a:prstGeom>
        </p:spPr>
        <p:txBody>
          <a:bodyPr/>
          <a:lstStyle>
            <a:lvl1pPr marL="1745672" indent="-1745672">
              <a:buSzPct val="100000"/>
              <a:buAutoNum type="romanUcPeriod" startAt="1"/>
              <a:defRPr sz="8400">
                <a:latin typeface="Helvetica Light"/>
                <a:ea typeface="Helvetica Light"/>
                <a:cs typeface="Helvetica Light"/>
                <a:sym typeface="Helvetica Light"/>
              </a:defRPr>
            </a:lvl1pPr>
          </a:lstStyle>
          <a:p>
            <a:pPr/>
            <a:r>
              <a:t>GOD'S PLAN FOR THE AGES</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ctrTitle"/>
          </p:nvPr>
        </p:nvSpPr>
        <p:spPr>
          <a:prstGeom prst="rect">
            <a:avLst/>
          </a:prstGeom>
        </p:spPr>
        <p:txBody>
          <a:bodyPr/>
          <a:lstStyle>
            <a:lvl1pPr defTabSz="693419">
              <a:defRPr sz="9407"/>
            </a:lvl1pPr>
          </a:lstStyle>
          <a:p>
            <a:pPr/>
            <a:r>
              <a:t>What’s the church all about?</a:t>
            </a:r>
          </a:p>
        </p:txBody>
      </p:sp>
      <p:sp>
        <p:nvSpPr>
          <p:cNvPr id="173" name="Shape 173"/>
          <p:cNvSpPr/>
          <p:nvPr>
            <p:ph type="subTitle" sz="quarter" idx="1"/>
          </p:nvPr>
        </p:nvSpPr>
        <p:spPr>
          <a:prstGeom prst="rect">
            <a:avLst/>
          </a:prstGeom>
        </p:spPr>
        <p:txBody>
          <a:bodyPr/>
          <a:lstStyle>
            <a:lvl1pPr>
              <a:defRPr sz="8400" u="none">
                <a:latin typeface="Helvetica Light"/>
                <a:ea typeface="Helvetica Light"/>
                <a:cs typeface="Helvetica Light"/>
                <a:sym typeface="Helvetica Light"/>
              </a:defRPr>
            </a:lvl1pPr>
          </a:lstStyle>
          <a:p>
            <a:pPr/>
            <a:r>
              <a:t>Part 004 - The Foundation of the church.</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p:nvPr>
        </p:nvSpPr>
        <p:spPr>
          <a:prstGeom prst="rect">
            <a:avLst/>
          </a:prstGeom>
        </p:spPr>
        <p:txBody>
          <a:bodyPr/>
          <a:lstStyle>
            <a:lvl1pPr>
              <a:defRPr sz="8400">
                <a:latin typeface="Helvetica Light"/>
                <a:ea typeface="Helvetica Light"/>
                <a:cs typeface="Helvetica Light"/>
                <a:sym typeface="Helvetica Light"/>
              </a:defRPr>
            </a:lvl1pPr>
          </a:lstStyle>
          <a:p>
            <a:pPr/>
            <a:r>
              <a:t>“A brief history of the cosmos”</a:t>
            </a:r>
          </a:p>
        </p:txBody>
      </p:sp>
      <p:sp>
        <p:nvSpPr>
          <p:cNvPr id="126" name="Shape 126"/>
          <p:cNvSpPr/>
          <p:nvPr>
            <p:ph type="body" idx="1"/>
          </p:nvPr>
        </p:nvSpPr>
        <p:spPr>
          <a:prstGeom prst="rect">
            <a:avLst/>
          </a:prstGeom>
        </p:spPr>
        <p:txBody>
          <a:bodyPr anchor="t"/>
          <a:lstStyle/>
          <a:p>
            <a:pPr marL="1745672" indent="-1745672" algn="ctr">
              <a:spcBef>
                <a:spcPts val="0"/>
              </a:spcBef>
              <a:buSzPct val="100000"/>
              <a:buAutoNum type="alphaUcPeriod" startAt="1"/>
              <a:defRPr b="0" i="0" sz="8400">
                <a:latin typeface="Helvetica Light"/>
                <a:ea typeface="Helvetica Light"/>
                <a:cs typeface="Helvetica Light"/>
                <a:sym typeface="Helvetica Light"/>
              </a:defRPr>
            </a:pPr>
            <a:r>
              <a:t>God’s Eternal Kingdom</a:t>
            </a:r>
          </a:p>
          <a:p>
            <a:pPr marL="0" indent="0" defTabSz="457200">
              <a:spcBef>
                <a:spcPts val="0"/>
              </a:spcBef>
              <a:buSzTx/>
              <a:buNone/>
              <a:defRPr b="0" i="0" sz="1100"/>
            </a:pPr>
          </a:p>
          <a:p>
            <a:pPr marL="0" indent="0">
              <a:buSzTx/>
              <a:buNone/>
              <a:defRPr i="0"/>
            </a:pPr>
            <a:r>
              <a:t>Ps 10:16</a:t>
            </a:r>
          </a:p>
          <a:p>
            <a:pPr marL="0" indent="0">
              <a:buSzTx/>
              <a:buNone/>
              <a:defRPr b="0" i="0">
                <a:latin typeface="Helvetica Light"/>
                <a:ea typeface="Helvetica Light"/>
                <a:cs typeface="Helvetica Light"/>
                <a:sym typeface="Helvetica Light"/>
              </a:defRPr>
            </a:pPr>
            <a:r>
              <a:t>The LORD is king forever and ever; the nations perish from his land.</a:t>
            </a:r>
          </a:p>
          <a:p>
            <a:pPr marL="0" indent="0">
              <a:buSzTx/>
              <a:buNone/>
              <a:defRPr i="0"/>
            </a:pPr>
            <a:r>
              <a:t>Ps 103:19</a:t>
            </a:r>
          </a:p>
          <a:p>
            <a:pPr marL="0" indent="0">
              <a:buSzTx/>
              <a:buNone/>
              <a:defRPr b="0" i="0">
                <a:latin typeface="Helvetica Light"/>
                <a:ea typeface="Helvetica Light"/>
                <a:cs typeface="Helvetica Light"/>
                <a:sym typeface="Helvetica Light"/>
              </a:defRPr>
            </a:pPr>
            <a:r>
              <a:t>The LORD has established his throne in the heavens, and his kingdom rules over all.</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title"/>
          </p:nvPr>
        </p:nvSpPr>
        <p:spPr>
          <a:prstGeom prst="rect">
            <a:avLst/>
          </a:prstGeom>
        </p:spPr>
        <p:txBody>
          <a:bodyPr/>
          <a:lstStyle>
            <a:lvl1pPr>
              <a:defRPr sz="8400">
                <a:latin typeface="Helvetica Light"/>
                <a:ea typeface="Helvetica Light"/>
                <a:cs typeface="Helvetica Light"/>
                <a:sym typeface="Helvetica Light"/>
              </a:defRPr>
            </a:lvl1pPr>
          </a:lstStyle>
          <a:p>
            <a:pPr/>
            <a:r>
              <a:t>“A brief history of the cosmos”</a:t>
            </a:r>
          </a:p>
        </p:txBody>
      </p:sp>
      <p:sp>
        <p:nvSpPr>
          <p:cNvPr id="129" name="Shape 129"/>
          <p:cNvSpPr/>
          <p:nvPr>
            <p:ph type="body" idx="1"/>
          </p:nvPr>
        </p:nvSpPr>
        <p:spPr>
          <a:prstGeom prst="rect">
            <a:avLst/>
          </a:prstGeom>
        </p:spPr>
        <p:txBody>
          <a:bodyPr anchor="t"/>
          <a:lstStyle/>
          <a:p>
            <a:pPr marL="1745672" indent="-1745672" algn="ctr">
              <a:spcBef>
                <a:spcPts val="0"/>
              </a:spcBef>
              <a:buSzPct val="100000"/>
              <a:buAutoNum type="alphaUcPeriod" startAt="1"/>
              <a:defRPr b="0" i="0" sz="8400">
                <a:latin typeface="Helvetica Light"/>
                <a:ea typeface="Helvetica Light"/>
                <a:cs typeface="Helvetica Light"/>
                <a:sym typeface="Helvetica Light"/>
              </a:defRPr>
            </a:pPr>
            <a:r>
              <a:t>God’s Eternal Kingdom</a:t>
            </a:r>
          </a:p>
          <a:p>
            <a:pPr marL="0" indent="0" defTabSz="457200">
              <a:spcBef>
                <a:spcPts val="0"/>
              </a:spcBef>
              <a:buSzTx/>
              <a:buNone/>
              <a:defRPr b="0" i="0" sz="1100"/>
            </a:pPr>
          </a:p>
          <a:p>
            <a:pPr marL="1745672" indent="-1745672" algn="ctr">
              <a:spcBef>
                <a:spcPts val="0"/>
              </a:spcBef>
              <a:buSzPct val="100000"/>
              <a:buAutoNum type="alphaUcPeriod" startAt="2"/>
              <a:defRPr b="0" i="0" sz="8400">
                <a:latin typeface="Helvetica Light"/>
                <a:ea typeface="Helvetica Light"/>
                <a:cs typeface="Helvetica Light"/>
                <a:sym typeface="Helvetica Light"/>
              </a:defRPr>
            </a:pPr>
            <a:r>
              <a:t>The Cosmic Rebellion</a:t>
            </a:r>
          </a:p>
          <a:p>
            <a:pPr marL="1745672" indent="-1745672" algn="ctr">
              <a:spcBef>
                <a:spcPts val="0"/>
              </a:spcBef>
              <a:buSzPct val="100000"/>
              <a:buAutoNum type="alphaUcPeriod" startAt="2"/>
              <a:defRPr b="0" i="0" sz="8400">
                <a:latin typeface="Helvetica Light"/>
                <a:ea typeface="Helvetica Light"/>
                <a:cs typeface="Helvetica Light"/>
                <a:sym typeface="Helvetica Light"/>
              </a:defRPr>
            </a:pPr>
            <a:r>
              <a:t>The Earthly Rebellion </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body" idx="1"/>
          </p:nvPr>
        </p:nvSpPr>
        <p:spPr>
          <a:prstGeom prst="rect">
            <a:avLst/>
          </a:prstGeom>
        </p:spPr>
        <p:txBody>
          <a:bodyPr/>
          <a:lstStyle/>
          <a:p>
            <a:pPr marL="672083" indent="-672083" algn="ctr" defTabSz="635634">
              <a:spcBef>
                <a:spcPts val="0"/>
              </a:spcBef>
              <a:buSzPct val="100000"/>
              <a:defRPr sz="6468"/>
            </a:pPr>
            <a:r>
              <a:t>Fellowship with God was broken. </a:t>
            </a:r>
          </a:p>
          <a:p>
            <a:pPr marL="672083" indent="-672083" algn="ctr" defTabSz="635634">
              <a:spcBef>
                <a:spcPts val="0"/>
              </a:spcBef>
              <a:buSzPct val="100000"/>
              <a:defRPr sz="6468"/>
            </a:pPr>
            <a:r>
              <a:t>The image of God in the man and woman was marred. </a:t>
            </a:r>
          </a:p>
          <a:p>
            <a:pPr marL="672083" indent="-672083" algn="ctr" defTabSz="635634">
              <a:spcBef>
                <a:spcPts val="0"/>
              </a:spcBef>
              <a:buSzPct val="100000"/>
              <a:defRPr sz="6468"/>
            </a:pPr>
            <a:r>
              <a:t>Man experienced physical and spiritual death. </a:t>
            </a:r>
          </a:p>
          <a:p>
            <a:pPr marL="672083" indent="-672083" algn="ctr" defTabSz="635634">
              <a:spcBef>
                <a:spcPts val="0"/>
              </a:spcBef>
              <a:buSzPct val="100000"/>
              <a:defRPr sz="6468"/>
            </a:pPr>
            <a:r>
              <a:t>The woman would experience suffering in childbirth. </a:t>
            </a:r>
          </a:p>
          <a:p>
            <a:pPr marL="672083" indent="-672083" algn="ctr" defTabSz="635634">
              <a:spcBef>
                <a:spcPts val="0"/>
              </a:spcBef>
              <a:buSzPct val="100000"/>
              <a:defRPr sz="6468"/>
            </a:pPr>
            <a:r>
              <a:t>The man would experience painful toil. </a:t>
            </a:r>
          </a:p>
          <a:p>
            <a:pPr marL="672083" indent="-672083" algn="ctr" defTabSz="635634">
              <a:spcBef>
                <a:spcPts val="0"/>
              </a:spcBef>
              <a:buSzPct val="100000"/>
              <a:defRPr sz="6468"/>
            </a:pPr>
            <a:r>
              <a:t>The ground (nature) was cursed (Ro 8:21-22). </a:t>
            </a:r>
          </a:p>
          <a:p>
            <a:pPr marL="672083" indent="-672083" algn="ctr" defTabSz="635634">
              <a:spcBef>
                <a:spcPts val="0"/>
              </a:spcBef>
              <a:buSzPct val="100000"/>
              <a:defRPr sz="6468"/>
            </a:pPr>
            <a:r>
              <a:t>Fellowship between the man and the woman was broken. </a:t>
            </a:r>
          </a:p>
          <a:p>
            <a:pPr marL="672083" indent="-672083" algn="ctr" defTabSz="635634">
              <a:spcBef>
                <a:spcPts val="0"/>
              </a:spcBef>
              <a:buSzPct val="100000"/>
              <a:defRPr sz="6468"/>
            </a:pPr>
            <a:r>
              <a:t>Rule over the earth was usurped by Satan who became ‘the god of this world.’ </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title"/>
          </p:nvPr>
        </p:nvSpPr>
        <p:spPr>
          <a:prstGeom prst="rect">
            <a:avLst/>
          </a:prstGeom>
        </p:spPr>
        <p:txBody>
          <a:bodyPr/>
          <a:lstStyle>
            <a:lvl1pPr>
              <a:defRPr sz="8400">
                <a:latin typeface="Helvetica Light"/>
                <a:ea typeface="Helvetica Light"/>
                <a:cs typeface="Helvetica Light"/>
                <a:sym typeface="Helvetica Light"/>
              </a:defRPr>
            </a:lvl1pPr>
          </a:lstStyle>
          <a:p>
            <a:pPr/>
            <a:r>
              <a:t>“A brief history of the cosmos”</a:t>
            </a:r>
          </a:p>
        </p:txBody>
      </p:sp>
      <p:sp>
        <p:nvSpPr>
          <p:cNvPr id="134" name="Shape 134"/>
          <p:cNvSpPr/>
          <p:nvPr>
            <p:ph type="body" idx="1"/>
          </p:nvPr>
        </p:nvSpPr>
        <p:spPr>
          <a:prstGeom prst="rect">
            <a:avLst/>
          </a:prstGeom>
        </p:spPr>
        <p:txBody>
          <a:bodyPr anchor="t"/>
          <a:lstStyle/>
          <a:p>
            <a:pPr marL="1745672" indent="-1745672" algn="ctr">
              <a:spcBef>
                <a:spcPts val="0"/>
              </a:spcBef>
              <a:buSzPct val="100000"/>
              <a:buAutoNum type="alphaUcPeriod" startAt="1"/>
              <a:defRPr b="0" i="0" sz="8400">
                <a:latin typeface="Helvetica Light"/>
                <a:ea typeface="Helvetica Light"/>
                <a:cs typeface="Helvetica Light"/>
                <a:sym typeface="Helvetica Light"/>
              </a:defRPr>
            </a:pPr>
            <a:r>
              <a:t>God’s Eternal Kingdom</a:t>
            </a:r>
          </a:p>
          <a:p>
            <a:pPr marL="0" indent="0" defTabSz="457200">
              <a:spcBef>
                <a:spcPts val="0"/>
              </a:spcBef>
              <a:buSzTx/>
              <a:buNone/>
              <a:defRPr b="0" i="0" sz="1100"/>
            </a:pPr>
          </a:p>
          <a:p>
            <a:pPr marL="1745672" indent="-1745672" algn="ctr">
              <a:spcBef>
                <a:spcPts val="0"/>
              </a:spcBef>
              <a:buSzPct val="100000"/>
              <a:buAutoNum type="alphaUcPeriod" startAt="2"/>
              <a:defRPr b="0" i="0" sz="8400">
                <a:latin typeface="Helvetica Light"/>
                <a:ea typeface="Helvetica Light"/>
                <a:cs typeface="Helvetica Light"/>
                <a:sym typeface="Helvetica Light"/>
              </a:defRPr>
            </a:pPr>
            <a:r>
              <a:t>The Cosmic Rebellion</a:t>
            </a:r>
          </a:p>
          <a:p>
            <a:pPr marL="1745672" indent="-1745672" algn="ctr">
              <a:spcBef>
                <a:spcPts val="0"/>
              </a:spcBef>
              <a:buSzPct val="100000"/>
              <a:buAutoNum type="alphaUcPeriod" startAt="2"/>
              <a:defRPr b="0" i="0" sz="8400">
                <a:latin typeface="Helvetica Light"/>
                <a:ea typeface="Helvetica Light"/>
                <a:cs typeface="Helvetica Light"/>
                <a:sym typeface="Helvetica Light"/>
              </a:defRPr>
            </a:pPr>
            <a:r>
              <a:t>The Earthly Rebellion</a:t>
            </a:r>
          </a:p>
          <a:p>
            <a:pPr marL="1745672" indent="-1745672" algn="ctr">
              <a:spcBef>
                <a:spcPts val="0"/>
              </a:spcBef>
              <a:buSzPct val="100000"/>
              <a:buAutoNum type="alphaUcPeriod" startAt="2"/>
              <a:defRPr b="0" i="0" sz="8400">
                <a:latin typeface="Helvetica Light"/>
                <a:ea typeface="Helvetica Light"/>
                <a:cs typeface="Helvetica Light"/>
                <a:sym typeface="Helvetica Light"/>
              </a:defRPr>
            </a:pPr>
            <a:r>
              <a:t>God's Redemptive Plan</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body" idx="1"/>
          </p:nvPr>
        </p:nvSpPr>
        <p:spPr>
          <a:prstGeom prst="rect">
            <a:avLst/>
          </a:prstGeom>
        </p:spPr>
        <p:txBody>
          <a:bodyPr/>
          <a:lstStyle/>
          <a:p>
            <a:pPr marL="609600" indent="-609600" defTabSz="792479">
              <a:spcBef>
                <a:spcPts val="5600"/>
              </a:spcBef>
              <a:defRPr sz="4992"/>
            </a:pPr>
            <a:r>
              <a:t>The redemption of Man, restoring him to the image of Christ (2Co 3:18). </a:t>
            </a:r>
          </a:p>
          <a:p>
            <a:pPr marL="609600" indent="-609600" defTabSz="792479">
              <a:spcBef>
                <a:spcPts val="5600"/>
              </a:spcBef>
              <a:defRPr sz="4992"/>
            </a:pPr>
            <a:r>
              <a:t>The restoration of fellowship between God and Man and between men (1Jn 1:3-7). </a:t>
            </a:r>
          </a:p>
          <a:p>
            <a:pPr marL="609600" indent="-609600" defTabSz="792479">
              <a:spcBef>
                <a:spcPts val="5600"/>
              </a:spcBef>
              <a:defRPr sz="4992"/>
            </a:pPr>
            <a:r>
              <a:t>The restoration of God’s reign over the earth (Rev 11:15) and man’s reign with him (Rev 22:5). </a:t>
            </a:r>
            <a:br/>
            <a:r>
              <a:t>The creation of a new earth (Rev 21:1). </a:t>
            </a:r>
          </a:p>
          <a:p>
            <a:pPr marL="609600" indent="-609600" defTabSz="792479">
              <a:spcBef>
                <a:spcPts val="5600"/>
              </a:spcBef>
              <a:defRPr sz="4992"/>
            </a:pPr>
          </a:p>
          <a:p>
            <a:pPr marL="0" indent="0" algn="ctr" defTabSz="792479">
              <a:spcBef>
                <a:spcPts val="0"/>
              </a:spcBef>
              <a:buSzTx/>
              <a:buNone/>
              <a:defRPr sz="4992"/>
            </a:pPr>
            <a:r>
              <a:t>Genesis 3:15</a:t>
            </a:r>
          </a:p>
          <a:p>
            <a:pPr marL="0" indent="0" algn="ctr" defTabSz="792479">
              <a:spcBef>
                <a:spcPts val="0"/>
              </a:spcBef>
              <a:buSzTx/>
              <a:buNone/>
              <a:defRPr i="1" sz="4320"/>
            </a:pPr>
            <a:r>
              <a:t>I will put enmity between you and the woman, and between your offspring and her offspring; he shall bruise your head, and you shall bruise his heel.”</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p:nvPr>
        </p:nvSpPr>
        <p:spPr>
          <a:prstGeom prst="rect">
            <a:avLst/>
          </a:prstGeom>
        </p:spPr>
        <p:txBody>
          <a:bodyPr/>
          <a:lstStyle>
            <a:lvl1pPr defTabSz="544830">
              <a:defRPr sz="7194"/>
            </a:lvl1pPr>
          </a:lstStyle>
          <a:p>
            <a:pPr/>
            <a:r>
              <a:t>The Background For The Church: Israel </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prstGeom prst="rect">
            <a:avLst/>
          </a:prstGeom>
        </p:spPr>
        <p:txBody>
          <a:bodyPr/>
          <a:lstStyle>
            <a:lvl1pPr defTabSz="544830">
              <a:defRPr sz="7194"/>
            </a:lvl1pPr>
          </a:lstStyle>
          <a:p>
            <a:pPr/>
            <a:r>
              <a:t>The Background For The Church: Israel </a:t>
            </a:r>
          </a:p>
        </p:txBody>
      </p:sp>
      <p:sp>
        <p:nvSpPr>
          <p:cNvPr id="141" name="Shape 141"/>
          <p:cNvSpPr/>
          <p:nvPr>
            <p:ph type="body" idx="1"/>
          </p:nvPr>
        </p:nvSpPr>
        <p:spPr>
          <a:prstGeom prst="rect">
            <a:avLst/>
          </a:prstGeom>
        </p:spPr>
        <p:txBody>
          <a:bodyPr anchor="t"/>
          <a:lstStyle/>
          <a:p>
            <a:pPr/>
            <a:r>
              <a:t>The Nation of Israel </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zoft Sans"/>
        <a:ea typeface="Azoft Sans"/>
        <a:cs typeface="Azoft Sans"/>
      </a:majorFont>
      <a:minorFont>
        <a:latin typeface="Azoft Sans"/>
        <a:ea typeface="Azoft Sans"/>
        <a:cs typeface="Azoft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zoft Sans"/>
        <a:ea typeface="Azoft Sans"/>
        <a:cs typeface="Azoft Sans"/>
      </a:majorFont>
      <a:minorFont>
        <a:latin typeface="Azoft Sans"/>
        <a:ea typeface="Azoft Sans"/>
        <a:cs typeface="Azoft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